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8.xml" ContentType="application/vnd.openxmlformats-officedocument.drawingml.chart+xml"/>
  <Override PartName="/ppt/notesSlides/notesSlide8.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charts/chart10.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0" r:id="rId4"/>
    <p:sldId id="261" r:id="rId5"/>
    <p:sldId id="262" r:id="rId6"/>
    <p:sldId id="263" r:id="rId7"/>
    <p:sldId id="274" r:id="rId8"/>
    <p:sldId id="275" r:id="rId9"/>
    <p:sldId id="276" r:id="rId10"/>
    <p:sldId id="278" r:id="rId11"/>
    <p:sldId id="279" r:id="rId12"/>
    <p:sldId id="280" r:id="rId13"/>
    <p:sldId id="368" r:id="rId14"/>
    <p:sldId id="281" r:id="rId15"/>
    <p:sldId id="282" r:id="rId16"/>
    <p:sldId id="283" r:id="rId17"/>
    <p:sldId id="284" r:id="rId18"/>
    <p:sldId id="365" r:id="rId19"/>
    <p:sldId id="366" r:id="rId20"/>
    <p:sldId id="367" r:id="rId21"/>
    <p:sldId id="286" r:id="rId22"/>
    <p:sldId id="321" r:id="rId23"/>
    <p:sldId id="32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7" autoAdjust="0"/>
    <p:restoredTop sz="94671" autoAdjust="0"/>
  </p:normalViewPr>
  <p:slideViewPr>
    <p:cSldViewPr>
      <p:cViewPr varScale="1">
        <p:scale>
          <a:sx n="65" d="100"/>
          <a:sy n="65" d="100"/>
        </p:scale>
        <p:origin x="-136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8.6150944223894022E-2"/>
          <c:y val="2.7289455665867855E-2"/>
          <c:w val="0.75930521091811409"/>
          <c:h val="0.8"/>
        </c:manualLayout>
      </c:layout>
      <c:bar3DChart>
        <c:barDir val="col"/>
        <c:grouping val="stacked"/>
        <c:varyColors val="0"/>
        <c:ser>
          <c:idx val="0"/>
          <c:order val="0"/>
          <c:tx>
            <c:strRef>
              <c:f>Sheet1!$A$2</c:f>
              <c:strCache>
                <c:ptCount val="1"/>
                <c:pt idx="0">
                  <c:v>GDP per capita, PPP (constant 2000 international $, 2005) </c:v>
                </c:pt>
              </c:strCache>
            </c:strRef>
          </c:tx>
          <c:spPr>
            <a:solidFill>
              <a:srgbClr val="FFFF00"/>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c:formatCode>
                <c:ptCount val="4"/>
                <c:pt idx="0">
                  <c:v>5648.6052758975793</c:v>
                </c:pt>
                <c:pt idx="1">
                  <c:v>11464.822797111356</c:v>
                </c:pt>
                <c:pt idx="2">
                  <c:v>18509.595534521017</c:v>
                </c:pt>
                <c:pt idx="3">
                  <c:v>40376.060682746749</c:v>
                </c:pt>
              </c:numCache>
            </c:numRef>
          </c:val>
        </c:ser>
        <c:ser>
          <c:idx val="1"/>
          <c:order val="1"/>
          <c:tx>
            <c:strRef>
              <c:f>Sheet1!$A$3</c:f>
              <c:strCache>
                <c:ptCount val="1"/>
              </c:strCache>
            </c:strRef>
          </c:tx>
          <c:spPr>
            <a:solidFill>
              <a:schemeClr val="accent2"/>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Sheet1!$B$3:$E$3</c:f>
              <c:numCache>
                <c:formatCode>General</c:formatCode>
                <c:ptCount val="4"/>
              </c:numCache>
            </c:numRef>
          </c:val>
        </c:ser>
        <c:ser>
          <c:idx val="2"/>
          <c:order val="2"/>
          <c:tx>
            <c:strRef>
              <c:f>Sheet1!$A$4</c:f>
              <c:strCache>
                <c:ptCount val="1"/>
              </c:strCache>
            </c:strRef>
          </c:tx>
          <c:spPr>
            <a:solidFill>
              <a:schemeClr val="hlink"/>
            </a:solidFill>
            <a:ln w="14959">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numCache>
            </c:numRef>
          </c:val>
        </c:ser>
        <c:dLbls>
          <c:showLegendKey val="0"/>
          <c:showVal val="0"/>
          <c:showCatName val="0"/>
          <c:showSerName val="0"/>
          <c:showPercent val="0"/>
          <c:showBubbleSize val="0"/>
        </c:dLbls>
        <c:gapWidth val="150"/>
        <c:gapDepth val="0"/>
        <c:shape val="box"/>
        <c:axId val="126706048"/>
        <c:axId val="126707584"/>
        <c:axId val="0"/>
      </c:bar3DChart>
      <c:catAx>
        <c:axId val="126706048"/>
        <c:scaling>
          <c:orientation val="maxMin"/>
        </c:scaling>
        <c:delete val="0"/>
        <c:axPos val="b"/>
        <c:numFmt formatCode="General" sourceLinked="1"/>
        <c:majorTickMark val="out"/>
        <c:minorTickMark val="none"/>
        <c:tickLblPos val="low"/>
        <c:spPr>
          <a:ln w="3740">
            <a:solidFill>
              <a:schemeClr val="tx1"/>
            </a:solidFill>
            <a:prstDash val="solid"/>
          </a:ln>
        </c:spPr>
        <c:txPr>
          <a:bodyPr rot="0" vert="horz"/>
          <a:lstStyle/>
          <a:p>
            <a:pPr>
              <a:defRPr sz="1590" b="1" i="0" u="none" strike="noStrike" baseline="0">
                <a:solidFill>
                  <a:schemeClr val="tx1"/>
                </a:solidFill>
                <a:latin typeface="Arial"/>
                <a:ea typeface="Arial"/>
                <a:cs typeface="Arial"/>
              </a:defRPr>
            </a:pPr>
            <a:endParaRPr lang="en-US"/>
          </a:p>
        </c:txPr>
        <c:crossAx val="126707584"/>
        <c:crosses val="autoZero"/>
        <c:auto val="1"/>
        <c:lblAlgn val="ctr"/>
        <c:lblOffset val="100"/>
        <c:tickLblSkip val="1"/>
        <c:tickMarkSkip val="1"/>
        <c:noMultiLvlLbl val="0"/>
      </c:catAx>
      <c:valAx>
        <c:axId val="126707584"/>
        <c:scaling>
          <c:orientation val="minMax"/>
          <c:max val="42000"/>
          <c:min val="0"/>
        </c:scaling>
        <c:delete val="0"/>
        <c:axPos val="r"/>
        <c:majorGridlines>
          <c:spPr>
            <a:ln w="3740">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114" b="1" i="0" u="none" strike="noStrike" baseline="0" dirty="0" smtClean="0">
                    <a:solidFill>
                      <a:srgbClr val="000000"/>
                    </a:solidFill>
                    <a:latin typeface="Arial"/>
                    <a:cs typeface="Arial"/>
                  </a:rPr>
                  <a:t>PPP constant 2011 international $</a:t>
                </a:r>
                <a:endParaRPr lang="en-US" sz="2114" b="1" i="0" u="none" strike="noStrike" baseline="0" dirty="0">
                  <a:solidFill>
                    <a:srgbClr val="000000"/>
                  </a:solidFill>
                  <a:latin typeface="Arial"/>
                  <a:cs typeface="Arial"/>
                </a:endParaRPr>
              </a:p>
            </c:rich>
          </c:tx>
          <c:layout>
            <c:manualLayout>
              <c:xMode val="edge"/>
              <c:yMode val="edge"/>
              <c:x val="1.4888292078590493E-2"/>
              <c:y val="0.23589721762950108"/>
            </c:manualLayout>
          </c:layout>
          <c:overlay val="0"/>
          <c:spPr>
            <a:noFill/>
            <a:ln w="29920">
              <a:noFill/>
            </a:ln>
          </c:spPr>
        </c:title>
        <c:numFmt formatCode="\$#,##0" sourceLinked="0"/>
        <c:majorTickMark val="out"/>
        <c:minorTickMark val="none"/>
        <c:tickLblPos val="nextTo"/>
        <c:spPr>
          <a:ln w="3740">
            <a:solidFill>
              <a:schemeClr val="tx1"/>
            </a:solidFill>
            <a:prstDash val="solid"/>
          </a:ln>
        </c:spPr>
        <c:txPr>
          <a:bodyPr rot="0" vert="horz"/>
          <a:lstStyle/>
          <a:p>
            <a:pPr>
              <a:defRPr sz="1798" b="0" i="0" u="none" strike="noStrike" baseline="0">
                <a:solidFill>
                  <a:schemeClr val="tx1"/>
                </a:solidFill>
                <a:latin typeface="Arial"/>
                <a:ea typeface="Arial"/>
                <a:cs typeface="Arial"/>
              </a:defRPr>
            </a:pPr>
            <a:endParaRPr lang="en-US"/>
          </a:p>
        </c:txPr>
        <c:crossAx val="126706048"/>
        <c:crosses val="autoZero"/>
        <c:crossBetween val="between"/>
        <c:majorUnit val="6000"/>
      </c:valAx>
      <c:spPr>
        <a:noFill/>
        <a:ln w="25387">
          <a:noFill/>
        </a:ln>
      </c:spPr>
    </c:plotArea>
    <c:plotVisOnly val="1"/>
    <c:dispBlanksAs val="gap"/>
    <c:showDLblsOverMax val="0"/>
  </c:chart>
  <c:spPr>
    <a:noFill/>
    <a:ln>
      <a:noFill/>
    </a:ln>
  </c:spPr>
  <c:txPr>
    <a:bodyPr/>
    <a:lstStyle/>
    <a:p>
      <a:pPr>
        <a:defRPr sz="2120"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2"/>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019851116625309"/>
          <c:y val="7.6923076923076927E-3"/>
          <c:w val="0.85359801488833742"/>
          <c:h val="0.7"/>
        </c:manualLayout>
      </c:layout>
      <c:bar3DChart>
        <c:barDir val="col"/>
        <c:grouping val="clustered"/>
        <c:varyColors val="0"/>
        <c:ser>
          <c:idx val="2"/>
          <c:order val="0"/>
          <c:tx>
            <c:strRef>
              <c:f>Sheet1!$A$2</c:f>
              <c:strCache>
                <c:ptCount val="1"/>
                <c:pt idx="0">
                  <c:v>Life satisfaction </c:v>
                </c:pt>
              </c:strCache>
            </c:strRef>
          </c:tx>
          <c:spPr>
            <a:solidFill>
              <a:srgbClr val="FFFF00"/>
            </a:solidFill>
            <a:ln w="13572">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0.00</c:formatCode>
                <c:ptCount val="4"/>
                <c:pt idx="0">
                  <c:v>4.477060606060606</c:v>
                </c:pt>
                <c:pt idx="1">
                  <c:v>5.0817500000000013</c:v>
                </c:pt>
                <c:pt idx="2">
                  <c:v>5.4411142857142858</c:v>
                </c:pt>
                <c:pt idx="3">
                  <c:v>6.539921052631577</c:v>
                </c:pt>
              </c:numCache>
            </c:numRef>
          </c:val>
        </c:ser>
        <c:dLbls>
          <c:showLegendKey val="0"/>
          <c:showVal val="0"/>
          <c:showCatName val="0"/>
          <c:showSerName val="0"/>
          <c:showPercent val="0"/>
          <c:showBubbleSize val="0"/>
        </c:dLbls>
        <c:gapWidth val="150"/>
        <c:gapDepth val="0"/>
        <c:shape val="box"/>
        <c:axId val="249643008"/>
        <c:axId val="249644544"/>
        <c:axId val="0"/>
      </c:bar3DChart>
      <c:catAx>
        <c:axId val="249643008"/>
        <c:scaling>
          <c:orientation val="maxMin"/>
        </c:scaling>
        <c:delete val="0"/>
        <c:axPos val="b"/>
        <c:numFmt formatCode="General" sourceLinked="1"/>
        <c:majorTickMark val="out"/>
        <c:minorTickMark val="none"/>
        <c:tickLblPos val="low"/>
        <c:spPr>
          <a:ln w="3393">
            <a:solidFill>
              <a:schemeClr val="tx1"/>
            </a:solidFill>
            <a:prstDash val="solid"/>
          </a:ln>
        </c:spPr>
        <c:txPr>
          <a:bodyPr rot="0" vert="horz"/>
          <a:lstStyle/>
          <a:p>
            <a:pPr>
              <a:defRPr sz="1523" b="1" i="0" u="none" strike="noStrike" baseline="0">
                <a:solidFill>
                  <a:schemeClr val="tx1"/>
                </a:solidFill>
                <a:latin typeface="Arial"/>
                <a:ea typeface="Arial"/>
                <a:cs typeface="Arial"/>
              </a:defRPr>
            </a:pPr>
            <a:endParaRPr lang="en-US"/>
          </a:p>
        </c:txPr>
        <c:crossAx val="249644544"/>
        <c:crosses val="autoZero"/>
        <c:auto val="1"/>
        <c:lblAlgn val="ctr"/>
        <c:lblOffset val="100"/>
        <c:tickLblSkip val="1"/>
        <c:tickMarkSkip val="1"/>
        <c:noMultiLvlLbl val="0"/>
      </c:catAx>
      <c:valAx>
        <c:axId val="249644544"/>
        <c:scaling>
          <c:orientation val="minMax"/>
          <c:max val="7"/>
          <c:min val="3"/>
        </c:scaling>
        <c:delete val="0"/>
        <c:axPos val="r"/>
        <c:majorGridlines>
          <c:spPr>
            <a:ln w="3393">
              <a:solidFill>
                <a:schemeClr val="tx1"/>
              </a:solidFill>
              <a:prstDash val="solid"/>
            </a:ln>
          </c:spPr>
        </c:majorGridlines>
        <c:title>
          <c:tx>
            <c:rich>
              <a:bodyPr/>
              <a:lstStyle/>
              <a:p>
                <a:pPr>
                  <a:defRPr sz="1737" b="1" i="0" u="none" strike="noStrike" baseline="0">
                    <a:solidFill>
                      <a:schemeClr val="tx1"/>
                    </a:solidFill>
                    <a:latin typeface="Arial"/>
                    <a:ea typeface="Arial"/>
                    <a:cs typeface="Arial"/>
                  </a:defRPr>
                </a:pPr>
                <a:r>
                  <a:rPr lang="en-US" dirty="0"/>
                  <a:t>Life Satisfaction 
</a:t>
                </a:r>
                <a:r>
                  <a:rPr lang="en-US" dirty="0" smtClean="0"/>
                  <a:t>out of </a:t>
                </a:r>
                <a:r>
                  <a:rPr lang="en-US" dirty="0"/>
                  <a:t>10</a:t>
                </a:r>
              </a:p>
            </c:rich>
          </c:tx>
          <c:layout>
            <c:manualLayout>
              <c:xMode val="edge"/>
              <c:yMode val="edge"/>
              <c:x val="3.8461538461538464E-2"/>
              <c:y val="0.1641025641025641"/>
            </c:manualLayout>
          </c:layout>
          <c:overlay val="0"/>
          <c:spPr>
            <a:noFill/>
            <a:ln w="27143">
              <a:noFill/>
            </a:ln>
          </c:spPr>
        </c:title>
        <c:numFmt formatCode="0.0" sourceLinked="0"/>
        <c:majorTickMark val="out"/>
        <c:minorTickMark val="none"/>
        <c:tickLblPos val="nextTo"/>
        <c:spPr>
          <a:ln w="3393">
            <a:solidFill>
              <a:schemeClr val="tx1"/>
            </a:solidFill>
            <a:prstDash val="solid"/>
          </a:ln>
        </c:spPr>
        <c:txPr>
          <a:bodyPr rot="0" vert="horz"/>
          <a:lstStyle/>
          <a:p>
            <a:pPr>
              <a:defRPr sz="1950" b="1" i="0" u="none" strike="noStrike" baseline="0">
                <a:solidFill>
                  <a:schemeClr val="tx1"/>
                </a:solidFill>
                <a:latin typeface="Arial"/>
                <a:ea typeface="Arial"/>
                <a:cs typeface="Arial"/>
              </a:defRPr>
            </a:pPr>
            <a:endParaRPr lang="en-US"/>
          </a:p>
        </c:txPr>
        <c:crossAx val="249643008"/>
        <c:crosses val="autoZero"/>
        <c:crossBetween val="between"/>
      </c:valAx>
      <c:spPr>
        <a:noFill/>
        <a:ln w="27143">
          <a:noFill/>
        </a:ln>
      </c:spPr>
    </c:plotArea>
    <c:plotVisOnly val="1"/>
    <c:dispBlanksAs val="gap"/>
    <c:showDLblsOverMax val="0"/>
  </c:chart>
  <c:spPr>
    <a:noFill/>
    <a:ln>
      <a:noFill/>
    </a:ln>
  </c:spPr>
  <c:txPr>
    <a:bodyPr/>
    <a:lstStyle/>
    <a:p>
      <a:pPr>
        <a:defRPr sz="1924"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2704714640198512"/>
          <c:y val="2.3696682464454975E-2"/>
          <c:w val="0.75930521091811409"/>
          <c:h val="0.76303317535545023"/>
        </c:manualLayout>
      </c:layout>
      <c:bar3DChart>
        <c:barDir val="col"/>
        <c:grouping val="clustered"/>
        <c:varyColors val="0"/>
        <c:ser>
          <c:idx val="0"/>
          <c:order val="0"/>
          <c:tx>
            <c:strRef>
              <c:f>Sheet1!$A$2</c:f>
              <c:strCache>
                <c:ptCount val="1"/>
                <c:pt idx="0">
                  <c:v>Income share held by lowest 10%, 2000-2011</c:v>
                </c:pt>
              </c:strCache>
            </c:strRef>
          </c:tx>
          <c:spPr>
            <a:solidFill>
              <a:srgbClr val="FFFF00"/>
            </a:solidFill>
            <a:ln w="38741">
              <a:solidFill>
                <a:srgbClr val="FFFF00"/>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Sheet1!$B$4:$E$4</c:f>
              <c:numCache>
                <c:formatCode>General</c:formatCode>
                <c:ptCount val="4"/>
                <c:pt idx="0">
                  <c:v>2.468733340389687E-2</c:v>
                </c:pt>
                <c:pt idx="1">
                  <c:v>2.5179394984425941E-2</c:v>
                </c:pt>
                <c:pt idx="2">
                  <c:v>2.3754265256464503E-2</c:v>
                </c:pt>
                <c:pt idx="3">
                  <c:v>2.7372507740241307E-2</c:v>
                </c:pt>
              </c:numCache>
            </c:numRef>
          </c:val>
        </c:ser>
        <c:dLbls>
          <c:showLegendKey val="0"/>
          <c:showVal val="0"/>
          <c:showCatName val="0"/>
          <c:showSerName val="0"/>
          <c:showPercent val="0"/>
          <c:showBubbleSize val="0"/>
        </c:dLbls>
        <c:gapWidth val="150"/>
        <c:shape val="box"/>
        <c:axId val="162054144"/>
        <c:axId val="162055680"/>
        <c:axId val="0"/>
      </c:bar3DChart>
      <c:catAx>
        <c:axId val="162054144"/>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162055680"/>
        <c:crosses val="autoZero"/>
        <c:auto val="1"/>
        <c:lblAlgn val="ctr"/>
        <c:lblOffset val="100"/>
        <c:tickLblSkip val="1"/>
        <c:tickMarkSkip val="1"/>
        <c:noMultiLvlLbl val="0"/>
      </c:catAx>
      <c:valAx>
        <c:axId val="162055680"/>
        <c:scaling>
          <c:orientation val="minMax"/>
          <c:min val="0"/>
        </c:scaling>
        <c:delete val="0"/>
        <c:axPos val="r"/>
        <c:majorGridlines>
          <c:spPr>
            <a:ln w="3228">
              <a:solidFill>
                <a:schemeClr val="tx1"/>
              </a:solidFill>
              <a:prstDash val="solid"/>
            </a:ln>
          </c:spPr>
        </c:majorGridlines>
        <c:title>
          <c:tx>
            <c:rich>
              <a:bodyPr/>
              <a:lstStyle/>
              <a:p>
                <a:pPr>
                  <a:defRPr sz="1824" b="1" i="0" u="none" strike="noStrike" baseline="0">
                    <a:solidFill>
                      <a:srgbClr val="000000"/>
                    </a:solidFill>
                    <a:latin typeface="Arial"/>
                    <a:ea typeface="Arial"/>
                    <a:cs typeface="Arial"/>
                  </a:defRPr>
                </a:pPr>
                <a:r>
                  <a:rPr lang="en-US"/>
                  <a:t>Percentage share of GDP
</a:t>
                </a:r>
              </a:p>
            </c:rich>
          </c:tx>
          <c:layout>
            <c:manualLayout>
              <c:xMode val="edge"/>
              <c:yMode val="edge"/>
              <c:x val="4.094289632235687E-2"/>
              <c:y val="0.16350704999084417"/>
            </c:manualLayout>
          </c:layout>
          <c:overlay val="0"/>
          <c:spPr>
            <a:noFill/>
            <a:ln w="25828">
              <a:noFill/>
            </a:ln>
          </c:spPr>
        </c:title>
        <c:numFmt formatCode="0.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162054144"/>
        <c:crosses val="autoZero"/>
        <c:crossBetween val="between"/>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382121352478"/>
          <c:y val="4.4184721475033009E-2"/>
          <c:w val="0.75930521091811409"/>
          <c:h val="0.76777251184834128"/>
        </c:manualLayout>
      </c:layout>
      <c:bar3DChart>
        <c:barDir val="col"/>
        <c:grouping val="clustered"/>
        <c:varyColors val="0"/>
        <c:ser>
          <c:idx val="0"/>
          <c:order val="0"/>
          <c:tx>
            <c:strRef>
              <c:f>Sheet1!$A$2</c:f>
              <c:strCache>
                <c:ptCount val="1"/>
                <c:pt idx="0">
                  <c:v>Income per capita of the lowest 10% (2011 US$), 2011</c:v>
                </c:pt>
              </c:strCache>
            </c:strRef>
          </c:tx>
          <c:spPr>
            <a:solidFill>
              <a:srgbClr val="FFFF00"/>
            </a:solidFill>
            <a:ln w="38741">
              <a:solidFill>
                <a:srgbClr val="FFFF00"/>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"$"#,##0</c:formatCode>
                <c:ptCount val="4"/>
                <c:pt idx="0">
                  <c:v>1344.556539089883</c:v>
                </c:pt>
                <c:pt idx="1">
                  <c:v>2774.1442471088594</c:v>
                </c:pt>
                <c:pt idx="2">
                  <c:v>3721.1801636021141</c:v>
                </c:pt>
                <c:pt idx="3">
                  <c:v>10659.821879156916</c:v>
                </c:pt>
              </c:numCache>
            </c:numRef>
          </c:val>
        </c:ser>
        <c:dLbls>
          <c:showLegendKey val="0"/>
          <c:showVal val="0"/>
          <c:showCatName val="0"/>
          <c:showSerName val="0"/>
          <c:showPercent val="0"/>
          <c:showBubbleSize val="0"/>
        </c:dLbls>
        <c:gapWidth val="150"/>
        <c:shape val="box"/>
        <c:axId val="212540032"/>
        <c:axId val="213508480"/>
        <c:axId val="0"/>
      </c:bar3DChart>
      <c:catAx>
        <c:axId val="212540032"/>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213508480"/>
        <c:crosses val="autoZero"/>
        <c:auto val="1"/>
        <c:lblAlgn val="ctr"/>
        <c:lblOffset val="100"/>
        <c:tickLblSkip val="1"/>
        <c:tickMarkSkip val="1"/>
        <c:noMultiLvlLbl val="0"/>
      </c:catAx>
      <c:valAx>
        <c:axId val="213508480"/>
        <c:scaling>
          <c:orientation val="minMax"/>
          <c:max val="11000"/>
          <c:min val="0"/>
        </c:scaling>
        <c:delete val="0"/>
        <c:axPos val="r"/>
        <c:majorGridlines>
          <c:spPr>
            <a:ln w="3228">
              <a:solidFill>
                <a:schemeClr val="tx1"/>
              </a:solidFill>
              <a:prstDash val="solid"/>
            </a:ln>
          </c:spPr>
        </c:majorGridlines>
        <c:numFmt formatCode="\$#,##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212540032"/>
        <c:crosses val="autoZero"/>
        <c:crossBetween val="between"/>
        <c:majorUnit val="1000"/>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5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382121352478"/>
          <c:y val="4.4184721475033009E-2"/>
          <c:w val="0.75930521091811409"/>
          <c:h val="0.76777251184834128"/>
        </c:manualLayout>
      </c:layout>
      <c:bar3DChart>
        <c:barDir val="col"/>
        <c:grouping val="clustered"/>
        <c:varyColors val="0"/>
        <c:ser>
          <c:idx val="0"/>
          <c:order val="0"/>
          <c:tx>
            <c:strRef>
              <c:f>Sheet1!$A$2</c:f>
              <c:strCache>
                <c:ptCount val="1"/>
                <c:pt idx="0">
                  <c:v>Income per capita of the lowest 10% (2011 US$), 2011</c:v>
                </c:pt>
              </c:strCache>
            </c:strRef>
          </c:tx>
          <c:spPr>
            <a:solidFill>
              <a:srgbClr val="FFFF00"/>
            </a:solidFill>
            <a:ln w="38741">
              <a:solidFill>
                <a:srgbClr val="FFFF00"/>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General</c:formatCode>
                <c:ptCount val="4"/>
                <c:pt idx="0">
                  <c:v>0.51735666666666669</c:v>
                </c:pt>
                <c:pt idx="1">
                  <c:v>0.28816927803379411</c:v>
                </c:pt>
                <c:pt idx="2">
                  <c:v>0.1424614439324117</c:v>
                </c:pt>
                <c:pt idx="3">
                  <c:v>4.3090331890331873E-2</c:v>
                </c:pt>
              </c:numCache>
            </c:numRef>
          </c:val>
        </c:ser>
        <c:dLbls>
          <c:showLegendKey val="0"/>
          <c:showVal val="0"/>
          <c:showCatName val="0"/>
          <c:showSerName val="0"/>
          <c:showPercent val="0"/>
          <c:showBubbleSize val="0"/>
        </c:dLbls>
        <c:gapWidth val="150"/>
        <c:shape val="box"/>
        <c:axId val="222332032"/>
        <c:axId val="222333568"/>
        <c:axId val="0"/>
      </c:bar3DChart>
      <c:catAx>
        <c:axId val="222332032"/>
        <c:scaling>
          <c:orientation val="maxMin"/>
        </c:scaling>
        <c:delete val="0"/>
        <c:axPos val="b"/>
        <c:numFmt formatCode="General" sourceLinked="1"/>
        <c:majorTickMark val="out"/>
        <c:minorTickMark val="none"/>
        <c:tickLblPos val="low"/>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222333568"/>
        <c:crosses val="autoZero"/>
        <c:auto val="1"/>
        <c:lblAlgn val="ctr"/>
        <c:lblOffset val="100"/>
        <c:tickLblSkip val="1"/>
        <c:tickMarkSkip val="1"/>
        <c:noMultiLvlLbl val="0"/>
      </c:catAx>
      <c:valAx>
        <c:axId val="222333568"/>
        <c:scaling>
          <c:orientation val="minMax"/>
          <c:max val="0.55000000000000004"/>
          <c:min val="0"/>
        </c:scaling>
        <c:delete val="0"/>
        <c:axPos val="r"/>
        <c:majorGridlines>
          <c:spPr>
            <a:ln w="3228">
              <a:solidFill>
                <a:schemeClr val="tx1"/>
              </a:solidFill>
              <a:prstDash val="solid"/>
            </a:ln>
          </c:spPr>
        </c:majorGridlines>
        <c:numFmt formatCode="0%" sourceLinked="0"/>
        <c:majorTickMark val="out"/>
        <c:minorTickMark val="none"/>
        <c:tickLblPos val="nextTo"/>
        <c:spPr>
          <a:ln w="3228">
            <a:solidFill>
              <a:schemeClr val="tx1"/>
            </a:solidFill>
            <a:prstDash val="solid"/>
          </a:ln>
        </c:spPr>
        <c:txPr>
          <a:bodyPr rot="0" vert="horz"/>
          <a:lstStyle/>
          <a:p>
            <a:pPr>
              <a:defRPr sz="1831" b="1" i="0" u="none" strike="noStrike" baseline="0">
                <a:solidFill>
                  <a:schemeClr val="tx1"/>
                </a:solidFill>
                <a:latin typeface="Arial"/>
                <a:ea typeface="Arial"/>
                <a:cs typeface="Arial"/>
              </a:defRPr>
            </a:pPr>
            <a:endParaRPr lang="en-US"/>
          </a:p>
        </c:txPr>
        <c:crossAx val="222332032"/>
        <c:crosses val="autoZero"/>
        <c:crossBetween val="between"/>
        <c:majorUnit val="5.000000000000001E-2"/>
      </c:valAx>
      <c:spPr>
        <a:noFill/>
        <a:ln w="25379">
          <a:noFill/>
        </a:ln>
      </c:spPr>
    </c:plotArea>
    <c:plotVisOnly val="1"/>
    <c:dispBlanksAs val="gap"/>
    <c:showDLblsOverMax val="0"/>
  </c:chart>
  <c:spPr>
    <a:noFill/>
    <a:ln>
      <a:noFill/>
    </a:ln>
  </c:spPr>
  <c:txPr>
    <a:bodyPr/>
    <a:lstStyle/>
    <a:p>
      <a:pPr>
        <a:defRPr sz="1831"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82051282051282048"/>
        </c:manualLayout>
      </c:layout>
      <c:bar3DChart>
        <c:barDir val="col"/>
        <c:grouping val="clustered"/>
        <c:varyColors val="0"/>
        <c:ser>
          <c:idx val="0"/>
          <c:order val="0"/>
          <c:tx>
            <c:strRef>
              <c:f>Sheet1!$A$2</c:f>
              <c:strCache>
                <c:ptCount val="1"/>
                <c:pt idx="0">
                  <c:v>Political Rights, 2011</c:v>
                </c:pt>
              </c:strCache>
            </c:strRef>
          </c:tx>
          <c:spPr>
            <a:solidFill>
              <a:srgbClr val="FFFF00"/>
            </a:solidFill>
            <a:ln w="14486">
              <a:solidFill>
                <a:schemeClr val="tx1"/>
              </a:solidFill>
              <a:prstDash val="solid"/>
            </a:ln>
          </c:spPr>
          <c:invertIfNegative val="0"/>
          <c:cat>
            <c:strRef>
              <c:f>Sheet1!$B$1:$E$1</c:f>
              <c:strCache>
                <c:ptCount val="4"/>
                <c:pt idx="0">
                  <c:v>Least Free Quartile</c:v>
                </c:pt>
                <c:pt idx="1">
                  <c:v>3rd Quartile</c:v>
                </c:pt>
                <c:pt idx="2">
                  <c:v>2nd Quartile</c:v>
                </c:pt>
                <c:pt idx="3">
                  <c:v>Most Free Quartile</c:v>
                </c:pt>
              </c:strCache>
            </c:strRef>
          </c:cat>
          <c:val>
            <c:numRef>
              <c:f>Sheet1!$B$2:$E$2</c:f>
              <c:numCache>
                <c:formatCode>General</c:formatCode>
                <c:ptCount val="4"/>
                <c:pt idx="0">
                  <c:v>3.2330827067669174</c:v>
                </c:pt>
                <c:pt idx="1">
                  <c:v>5.0183150183150182</c:v>
                </c:pt>
                <c:pt idx="2">
                  <c:v>5.1785714285714288</c:v>
                </c:pt>
                <c:pt idx="3">
                  <c:v>7.1768707482993204</c:v>
                </c:pt>
              </c:numCache>
            </c:numRef>
          </c:val>
        </c:ser>
        <c:dLbls>
          <c:showLegendKey val="0"/>
          <c:showVal val="0"/>
          <c:showCatName val="0"/>
          <c:showSerName val="0"/>
          <c:showPercent val="0"/>
          <c:showBubbleSize val="0"/>
        </c:dLbls>
        <c:gapWidth val="150"/>
        <c:gapDepth val="0"/>
        <c:shape val="box"/>
        <c:axId val="222540160"/>
        <c:axId val="222541696"/>
        <c:axId val="0"/>
      </c:bar3DChart>
      <c:catAx>
        <c:axId val="222540160"/>
        <c:scaling>
          <c:orientation val="maxMin"/>
        </c:scaling>
        <c:delete val="0"/>
        <c:axPos val="b"/>
        <c:numFmt formatCode="General" sourceLinked="1"/>
        <c:majorTickMark val="out"/>
        <c:minorTickMark val="none"/>
        <c:tickLblPos val="low"/>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22541696"/>
        <c:crosses val="autoZero"/>
        <c:auto val="1"/>
        <c:lblAlgn val="ctr"/>
        <c:lblOffset val="100"/>
        <c:tickLblSkip val="1"/>
        <c:tickMarkSkip val="1"/>
        <c:noMultiLvlLbl val="0"/>
      </c:catAx>
      <c:valAx>
        <c:axId val="222541696"/>
        <c:scaling>
          <c:orientation val="minMax"/>
          <c:max val="8"/>
        </c:scaling>
        <c:delete val="0"/>
        <c:axPos val="r"/>
        <c:majorGridlines>
          <c:spPr>
            <a:ln w="3621">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dirty="0">
                    <a:solidFill>
                      <a:srgbClr val="000000"/>
                    </a:solidFill>
                    <a:latin typeface="Arial"/>
                    <a:cs typeface="Arial"/>
                  </a:rPr>
                  <a:t>Political Rights</a:t>
                </a:r>
              </a:p>
              <a:p>
                <a:pPr>
                  <a:defRPr sz="998" b="1" i="0" u="none" strike="noStrike" baseline="0">
                    <a:solidFill>
                      <a:srgbClr val="000000"/>
                    </a:solidFill>
                    <a:latin typeface="Arial"/>
                    <a:ea typeface="Arial"/>
                    <a:cs typeface="Arial"/>
                  </a:defRPr>
                </a:pPr>
                <a:r>
                  <a:rPr lang="en-US" sz="2044" b="1" i="0" u="none" strike="noStrike" baseline="0" dirty="0">
                    <a:solidFill>
                      <a:srgbClr val="000000"/>
                    </a:solidFill>
                    <a:latin typeface="Arial"/>
                    <a:cs typeface="Arial"/>
                  </a:rPr>
                  <a:t> </a:t>
                </a:r>
                <a:r>
                  <a:rPr lang="en-US" sz="2044" b="1" i="0" u="none" strike="noStrike" baseline="0" dirty="0" smtClean="0">
                    <a:solidFill>
                      <a:srgbClr val="000000"/>
                    </a:solidFill>
                    <a:latin typeface="Arial"/>
                    <a:cs typeface="Arial"/>
                  </a:rPr>
                  <a:t>(out of 10)</a:t>
                </a:r>
                <a:endParaRPr lang="en-US" sz="2044" b="1" i="0" u="none" strike="noStrike" baseline="0" dirty="0">
                  <a:solidFill>
                    <a:srgbClr val="000000"/>
                  </a:solidFill>
                  <a:latin typeface="Arial"/>
                  <a:cs typeface="Arial"/>
                </a:endParaRPr>
              </a:p>
            </c:rich>
          </c:tx>
          <c:layout>
            <c:manualLayout>
              <c:xMode val="edge"/>
              <c:yMode val="edge"/>
              <c:x val="6.2258455635167791E-3"/>
              <c:y val="0.20299129604846824"/>
            </c:manualLayout>
          </c:layout>
          <c:overlay val="0"/>
          <c:spPr>
            <a:noFill/>
            <a:ln w="28971">
              <a:noFill/>
            </a:ln>
          </c:spPr>
        </c:title>
        <c:numFmt formatCode="0" sourceLinked="0"/>
        <c:majorTickMark val="out"/>
        <c:minorTickMark val="none"/>
        <c:tickLblPos val="nextTo"/>
        <c:spPr>
          <a:ln w="3621">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22540160"/>
        <c:crosses val="autoZero"/>
        <c:crossBetween val="between"/>
        <c:majorUnit val="1"/>
      </c:valAx>
      <c:spPr>
        <a:noFill/>
        <a:ln w="25382">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General</c:formatCode>
                <c:ptCount val="4"/>
                <c:pt idx="0">
                  <c:v>3.4210526315789469</c:v>
                </c:pt>
                <c:pt idx="1">
                  <c:v>4.9450549450549453</c:v>
                </c:pt>
                <c:pt idx="2">
                  <c:v>5.4642857142857153</c:v>
                </c:pt>
                <c:pt idx="3">
                  <c:v>7.2789115646258491</c:v>
                </c:pt>
              </c:numCache>
            </c:numRef>
          </c:val>
        </c:ser>
        <c:dLbls>
          <c:showLegendKey val="0"/>
          <c:showVal val="0"/>
          <c:showCatName val="0"/>
          <c:showSerName val="0"/>
          <c:showPercent val="0"/>
          <c:showBubbleSize val="0"/>
        </c:dLbls>
        <c:gapWidth val="150"/>
        <c:gapDepth val="0"/>
        <c:shape val="box"/>
        <c:axId val="222622080"/>
        <c:axId val="222623616"/>
        <c:axId val="0"/>
      </c:bar3DChart>
      <c:catAx>
        <c:axId val="222622080"/>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222623616"/>
        <c:crosses val="autoZero"/>
        <c:auto val="1"/>
        <c:lblAlgn val="ctr"/>
        <c:lblOffset val="100"/>
        <c:tickLblSkip val="1"/>
        <c:tickMarkSkip val="1"/>
        <c:noMultiLvlLbl val="0"/>
      </c:catAx>
      <c:valAx>
        <c:axId val="222623616"/>
        <c:scaling>
          <c:orientation val="minMax"/>
          <c:max val="8"/>
        </c:scaling>
        <c:delete val="0"/>
        <c:axPos val="r"/>
        <c:majorGridlines>
          <c:spPr>
            <a:ln w="3622">
              <a:solidFill>
                <a:schemeClr val="tx1"/>
              </a:solidFill>
              <a:prstDash val="solid"/>
            </a:ln>
          </c:spPr>
        </c:majorGridlines>
        <c:title>
          <c:tx>
            <c:rich>
              <a:bodyPr/>
              <a:lstStyle/>
              <a:p>
                <a:pPr>
                  <a:defRPr sz="998" b="1" i="0" u="none" strike="noStrike" baseline="0">
                    <a:solidFill>
                      <a:srgbClr val="000000"/>
                    </a:solidFill>
                    <a:latin typeface="Arial"/>
                    <a:ea typeface="Arial"/>
                    <a:cs typeface="Arial"/>
                  </a:defRPr>
                </a:pPr>
                <a:r>
                  <a:rPr lang="en-US" sz="2044" b="1" i="0" u="none" strike="noStrike" baseline="0" dirty="0">
                    <a:solidFill>
                      <a:srgbClr val="000000"/>
                    </a:solidFill>
                    <a:latin typeface="Arial"/>
                    <a:cs typeface="Arial"/>
                  </a:rPr>
                  <a:t>Civil Liberties </a:t>
                </a:r>
              </a:p>
              <a:p>
                <a:pPr>
                  <a:defRPr sz="998" b="1" i="0" u="none" strike="noStrike" baseline="0">
                    <a:solidFill>
                      <a:srgbClr val="000000"/>
                    </a:solidFill>
                    <a:latin typeface="Arial"/>
                    <a:ea typeface="Arial"/>
                    <a:cs typeface="Arial"/>
                  </a:defRPr>
                </a:pPr>
                <a:r>
                  <a:rPr lang="en-US" sz="2044" b="1" i="0" u="none" strike="noStrike" baseline="0" dirty="0">
                    <a:solidFill>
                      <a:srgbClr val="000000"/>
                    </a:solidFill>
                    <a:latin typeface="Arial"/>
                    <a:cs typeface="Arial"/>
                  </a:rPr>
                  <a:t> (out of 10)</a:t>
                </a:r>
              </a:p>
            </c:rich>
          </c:tx>
          <c:layout>
            <c:manualLayout>
              <c:xMode val="edge"/>
              <c:yMode val="edge"/>
              <c:x val="2.4814001876708416E-2"/>
              <c:y val="0.21794891767561314"/>
            </c:manualLayout>
          </c:layout>
          <c:overlay val="0"/>
          <c:spPr>
            <a:noFill/>
            <a:ln w="28975">
              <a:noFill/>
            </a:ln>
          </c:spPr>
        </c:title>
        <c:numFmt formatCode="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22622080"/>
        <c:crosses val="autoZero"/>
        <c:crossBetween val="between"/>
        <c:majorUnit val="1"/>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General</c:formatCode>
                <c:ptCount val="4"/>
                <c:pt idx="0">
                  <c:v>3.3846461805425903</c:v>
                </c:pt>
                <c:pt idx="1">
                  <c:v>4.8004973691196593</c:v>
                </c:pt>
                <c:pt idx="2">
                  <c:v>5.461774844675034</c:v>
                </c:pt>
                <c:pt idx="3">
                  <c:v>7.9178124927932139</c:v>
                </c:pt>
              </c:numCache>
            </c:numRef>
          </c:val>
        </c:ser>
        <c:dLbls>
          <c:showLegendKey val="0"/>
          <c:showVal val="0"/>
          <c:showCatName val="0"/>
          <c:showSerName val="0"/>
          <c:showPercent val="0"/>
          <c:showBubbleSize val="0"/>
        </c:dLbls>
        <c:gapWidth val="150"/>
        <c:gapDepth val="0"/>
        <c:shape val="box"/>
        <c:axId val="222434432"/>
        <c:axId val="222435968"/>
        <c:axId val="0"/>
      </c:bar3DChart>
      <c:catAx>
        <c:axId val="222434432"/>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222435968"/>
        <c:crosses val="autoZero"/>
        <c:auto val="1"/>
        <c:lblAlgn val="ctr"/>
        <c:lblOffset val="100"/>
        <c:tickLblSkip val="1"/>
        <c:tickMarkSkip val="1"/>
        <c:noMultiLvlLbl val="0"/>
      </c:catAx>
      <c:valAx>
        <c:axId val="222435968"/>
        <c:scaling>
          <c:orientation val="minMax"/>
          <c:max val="9"/>
          <c:min val="0"/>
        </c:scaling>
        <c:delete val="0"/>
        <c:axPos val="r"/>
        <c:majorGridlines>
          <c:spPr>
            <a:ln w="3622">
              <a:solidFill>
                <a:schemeClr val="tx1"/>
              </a:solidFill>
              <a:prstDash val="solid"/>
            </a:ln>
          </c:spPr>
        </c:majorGridlines>
        <c:numFmt formatCode="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22434432"/>
        <c:crosses val="autoZero"/>
        <c:crossBetween val="between"/>
        <c:majorUnit val="1"/>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#,##0.00</c:formatCode>
                <c:ptCount val="4"/>
                <c:pt idx="0">
                  <c:v>64.397581707317087</c:v>
                </c:pt>
                <c:pt idx="1">
                  <c:v>70.760711585365826</c:v>
                </c:pt>
                <c:pt idx="2">
                  <c:v>73.468691463414615</c:v>
                </c:pt>
                <c:pt idx="3">
                  <c:v>79.451341463414664</c:v>
                </c:pt>
              </c:numCache>
            </c:numRef>
          </c:val>
        </c:ser>
        <c:dLbls>
          <c:showLegendKey val="0"/>
          <c:showVal val="0"/>
          <c:showCatName val="0"/>
          <c:showSerName val="0"/>
          <c:showPercent val="0"/>
          <c:showBubbleSize val="0"/>
        </c:dLbls>
        <c:gapWidth val="150"/>
        <c:gapDepth val="0"/>
        <c:shape val="box"/>
        <c:axId val="222487296"/>
        <c:axId val="222488832"/>
        <c:axId val="0"/>
      </c:bar3DChart>
      <c:catAx>
        <c:axId val="222487296"/>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222488832"/>
        <c:crosses val="autoZero"/>
        <c:auto val="1"/>
        <c:lblAlgn val="ctr"/>
        <c:lblOffset val="100"/>
        <c:tickLblSkip val="1"/>
        <c:tickMarkSkip val="1"/>
        <c:noMultiLvlLbl val="0"/>
      </c:catAx>
      <c:valAx>
        <c:axId val="222488832"/>
        <c:scaling>
          <c:orientation val="minMax"/>
          <c:max val="85"/>
          <c:min val="55"/>
        </c:scaling>
        <c:delete val="0"/>
        <c:axPos val="r"/>
        <c:majorGridlines>
          <c:spPr>
            <a:ln w="3622">
              <a:solidFill>
                <a:schemeClr val="tx1"/>
              </a:solidFill>
              <a:prstDash val="solid"/>
            </a:ln>
          </c:spPr>
        </c:majorGridlines>
        <c:numFmt formatCode="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22487296"/>
        <c:crosses val="autoZero"/>
        <c:crossBetween val="between"/>
        <c:majorUnit val="5"/>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4516129032258066"/>
          <c:y val="2.5641025641025641E-3"/>
          <c:w val="0.83995037220843671"/>
          <c:h val="0.77329068241469812"/>
        </c:manualLayout>
      </c:layout>
      <c:bar3DChart>
        <c:barDir val="col"/>
        <c:grouping val="clustered"/>
        <c:varyColors val="0"/>
        <c:ser>
          <c:idx val="0"/>
          <c:order val="0"/>
          <c:tx>
            <c:strRef>
              <c:f>Sheet1!$A$2</c:f>
              <c:strCache>
                <c:ptCount val="1"/>
                <c:pt idx="0">
                  <c:v>Civil rights</c:v>
                </c:pt>
              </c:strCache>
            </c:strRef>
          </c:tx>
          <c:spPr>
            <a:solidFill>
              <a:srgbClr val="FFFF00"/>
            </a:solidFill>
            <a:ln w="14488">
              <a:solidFill>
                <a:schemeClr val="tx1"/>
              </a:solidFill>
              <a:prstDash val="solid"/>
            </a:ln>
          </c:spPr>
          <c:invertIfNegative val="0"/>
          <c:cat>
            <c:strRef>
              <c:f>Sheet1!$B$1:$E$1</c:f>
              <c:strCache>
                <c:ptCount val="4"/>
                <c:pt idx="0">
                  <c:v>Least Free Quartile</c:v>
                </c:pt>
                <c:pt idx="1">
                  <c:v>3rd Quartile</c:v>
                </c:pt>
                <c:pt idx="2">
                  <c:v>2nd Quartile</c:v>
                </c:pt>
                <c:pt idx="3">
                  <c:v>Freest Quartile</c:v>
                </c:pt>
              </c:strCache>
            </c:strRef>
          </c:cat>
          <c:val>
            <c:numRef>
              <c:f>Sheet1!$B$2:$E$2</c:f>
              <c:numCache>
                <c:formatCode>#,##0.00</c:formatCode>
                <c:ptCount val="4"/>
                <c:pt idx="0">
                  <c:v>42.249999999999993</c:v>
                </c:pt>
                <c:pt idx="1">
                  <c:v>23.3475</c:v>
                </c:pt>
                <c:pt idx="2">
                  <c:v>16.005000000000003</c:v>
                </c:pt>
                <c:pt idx="3">
                  <c:v>6.2750000000000004</c:v>
                </c:pt>
              </c:numCache>
            </c:numRef>
          </c:val>
        </c:ser>
        <c:dLbls>
          <c:showLegendKey val="0"/>
          <c:showVal val="0"/>
          <c:showCatName val="0"/>
          <c:showSerName val="0"/>
          <c:showPercent val="0"/>
          <c:showBubbleSize val="0"/>
        </c:dLbls>
        <c:gapWidth val="150"/>
        <c:gapDepth val="0"/>
        <c:shape val="box"/>
        <c:axId val="249586048"/>
        <c:axId val="249587584"/>
        <c:axId val="0"/>
      </c:bar3DChart>
      <c:catAx>
        <c:axId val="249586048"/>
        <c:scaling>
          <c:orientation val="maxMin"/>
        </c:scaling>
        <c:delete val="0"/>
        <c:axPos val="b"/>
        <c:numFmt formatCode="General" sourceLinked="1"/>
        <c:majorTickMark val="out"/>
        <c:minorTickMark val="none"/>
        <c:tickLblPos val="low"/>
        <c:spPr>
          <a:ln w="3622">
            <a:solidFill>
              <a:schemeClr val="tx1"/>
            </a:solidFill>
            <a:prstDash val="solid"/>
          </a:ln>
        </c:spPr>
        <c:txPr>
          <a:bodyPr rot="0" vert="horz"/>
          <a:lstStyle/>
          <a:p>
            <a:pPr>
              <a:defRPr sz="1597" b="1" i="0" u="none" strike="noStrike" baseline="0">
                <a:solidFill>
                  <a:schemeClr val="tx1"/>
                </a:solidFill>
                <a:latin typeface="Arial"/>
                <a:ea typeface="Arial"/>
                <a:cs typeface="Arial"/>
              </a:defRPr>
            </a:pPr>
            <a:endParaRPr lang="en-US"/>
          </a:p>
        </c:txPr>
        <c:crossAx val="249587584"/>
        <c:crosses val="autoZero"/>
        <c:auto val="1"/>
        <c:lblAlgn val="ctr"/>
        <c:lblOffset val="100"/>
        <c:tickLblSkip val="1"/>
        <c:tickMarkSkip val="1"/>
        <c:noMultiLvlLbl val="0"/>
      </c:catAx>
      <c:valAx>
        <c:axId val="249587584"/>
        <c:scaling>
          <c:orientation val="minMax"/>
          <c:max val="45"/>
          <c:min val="0"/>
        </c:scaling>
        <c:delete val="0"/>
        <c:axPos val="r"/>
        <c:majorGridlines>
          <c:spPr>
            <a:ln w="3622">
              <a:solidFill>
                <a:schemeClr val="tx1"/>
              </a:solidFill>
              <a:prstDash val="solid"/>
            </a:ln>
          </c:spPr>
        </c:majorGridlines>
        <c:numFmt formatCode="0" sourceLinked="0"/>
        <c:majorTickMark val="out"/>
        <c:minorTickMark val="none"/>
        <c:tickLblPos val="nextTo"/>
        <c:spPr>
          <a:ln w="3622">
            <a:solidFill>
              <a:schemeClr val="tx1"/>
            </a:solidFill>
            <a:prstDash val="solid"/>
          </a:ln>
        </c:spPr>
        <c:txPr>
          <a:bodyPr rot="0" vert="horz"/>
          <a:lstStyle/>
          <a:p>
            <a:pPr>
              <a:defRPr sz="1825" b="1" i="0" u="none" strike="noStrike" baseline="0">
                <a:solidFill>
                  <a:schemeClr val="tx1"/>
                </a:solidFill>
                <a:latin typeface="Arial"/>
                <a:ea typeface="Arial"/>
                <a:cs typeface="Arial"/>
              </a:defRPr>
            </a:pPr>
            <a:endParaRPr lang="en-US"/>
          </a:p>
        </c:txPr>
        <c:crossAx val="249586048"/>
        <c:crosses val="autoZero"/>
        <c:crossBetween val="between"/>
        <c:majorUnit val="5"/>
      </c:valAx>
      <c:spPr>
        <a:noFill/>
        <a:ln w="25386">
          <a:noFill/>
        </a:ln>
      </c:spPr>
    </c:plotArea>
    <c:plotVisOnly val="1"/>
    <c:dispBlanksAs val="gap"/>
    <c:showDLblsOverMax val="0"/>
  </c:chart>
  <c:spPr>
    <a:noFill/>
    <a:ln>
      <a:noFill/>
    </a:ln>
  </c:spPr>
  <c:txPr>
    <a:bodyPr/>
    <a:lstStyle/>
    <a:p>
      <a:pPr>
        <a:defRPr sz="2054"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0CC71B-E06F-40C7-90F2-6A40D7AF5688}" type="datetimeFigureOut">
              <a:rPr lang="en-US" smtClean="0"/>
              <a:t>8/24/2018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D8FBE-E418-4629-8F16-0B74650D7A93}" type="slidenum">
              <a:rPr lang="en-US" smtClean="0"/>
              <a:t>‹#›</a:t>
            </a:fld>
            <a:endParaRPr lang="en-US"/>
          </a:p>
        </p:txBody>
      </p:sp>
    </p:spTree>
    <p:extLst>
      <p:ext uri="{BB962C8B-B14F-4D97-AF65-F5344CB8AC3E}">
        <p14:creationId xmlns:p14="http://schemas.microsoft.com/office/powerpoint/2010/main" val="178919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A15A4A7-BBC4-44BD-BC55-BBB239D8B255}" type="slidenum">
              <a:rPr lang="en-US" altLang="en-US" smtClean="0">
                <a:solidFill>
                  <a:prstClr val="black"/>
                </a:solidFill>
                <a:latin typeface="Times New Roman" pitchFamily="18" charset="0"/>
              </a:rPr>
              <a:pPr eaLnBrk="1" hangingPunct="1">
                <a:spcBef>
                  <a:spcPct val="0"/>
                </a:spcBef>
              </a:pPr>
              <a:t>1</a:t>
            </a:fld>
            <a:endParaRPr lang="en-US" altLang="en-US" smtClean="0">
              <a:solidFill>
                <a:prstClr val="black"/>
              </a:solidFill>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CA"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24A1463-959B-4F63-A7DE-97AD3BEB2915}" type="slidenum">
              <a:rPr lang="en-US" altLang="en-US" smtClean="0">
                <a:solidFill>
                  <a:prstClr val="black"/>
                </a:solidFill>
                <a:latin typeface="Times New Roman" pitchFamily="18" charset="0"/>
              </a:rPr>
              <a:pPr eaLnBrk="1" hangingPunct="1">
                <a:spcBef>
                  <a:spcPct val="0"/>
                </a:spcBef>
                <a:defRPr/>
              </a:pPr>
              <a:t>23</a:t>
            </a:fld>
            <a:endParaRPr lang="en-US" altLang="en-US" dirty="0" smtClean="0">
              <a:solidFill>
                <a:prstClr val="black"/>
              </a:solidFill>
              <a:latin typeface="Times New Roman" pitchFamily="18" charset="0"/>
            </a:endParaRPr>
          </a:p>
        </p:txBody>
      </p:sp>
      <p:sp>
        <p:nvSpPr>
          <p:cNvPr id="4505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506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819FD66-B7EC-4418-B3BA-2DCA3E4A33FC}" type="slidenum">
              <a:rPr lang="en-US" altLang="en-US" smtClean="0">
                <a:solidFill>
                  <a:prstClr val="black"/>
                </a:solidFill>
                <a:latin typeface="Times New Roman" pitchFamily="18" charset="0"/>
              </a:rPr>
              <a:pPr eaLnBrk="1" hangingPunct="1">
                <a:spcBef>
                  <a:spcPct val="0"/>
                </a:spcBef>
              </a:pPr>
              <a:t>2</a:t>
            </a:fld>
            <a:endParaRPr lang="en-US" altLang="en-US" smtClean="0">
              <a:solidFill>
                <a:prstClr val="black"/>
              </a:solidFill>
              <a:latin typeface="Times New Roman" pitchFamily="18" charset="0"/>
            </a:endParaRPr>
          </a:p>
        </p:txBody>
      </p:sp>
      <p:sp>
        <p:nvSpPr>
          <p:cNvPr id="39939"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39940"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CE91A5F6-B58E-42FB-A521-2CD3E200F0AD}" type="slidenum">
              <a:rPr lang="en-US" altLang="en-US" smtClean="0">
                <a:solidFill>
                  <a:prstClr val="black"/>
                </a:solidFill>
                <a:latin typeface="Times New Roman" pitchFamily="18" charset="0"/>
              </a:rPr>
              <a:pPr eaLnBrk="1" hangingPunct="1">
                <a:spcBef>
                  <a:spcPct val="0"/>
                </a:spcBef>
              </a:pPr>
              <a:t>7</a:t>
            </a:fld>
            <a:endParaRPr lang="en-US" altLang="en-US" smtClean="0">
              <a:solidFill>
                <a:prstClr val="black"/>
              </a:solidFill>
              <a:latin typeface="Times New Roman" pitchFamily="18" charset="0"/>
            </a:endParaRPr>
          </a:p>
        </p:txBody>
      </p:sp>
      <p:sp>
        <p:nvSpPr>
          <p:cNvPr id="40963" name="Rectangle 2"/>
          <p:cNvSpPr>
            <a:spLocks noGrp="1" noRot="1" noChangeAspect="1" noChangeArrowheads="1" noTextEdit="1"/>
          </p:cNvSpPr>
          <p:nvPr>
            <p:ph type="sldImg"/>
          </p:nvPr>
        </p:nvSpPr>
        <p:spPr>
          <a:xfrm>
            <a:off x="1169988" y="703263"/>
            <a:ext cx="4521200" cy="3390900"/>
          </a:xfrm>
          <a:ln w="12700" cap="flat">
            <a:solidFill>
              <a:schemeClr val="tx1"/>
            </a:solidFill>
          </a:ln>
        </p:spPr>
      </p:sp>
      <p:sp>
        <p:nvSpPr>
          <p:cNvPr id="40964" name="Rectangle 3"/>
          <p:cNvSpPr>
            <a:spLocks noGrp="1" noChangeArrowheads="1"/>
          </p:cNvSpPr>
          <p:nvPr>
            <p:ph type="body" idx="1"/>
          </p:nvPr>
        </p:nvSpPr>
        <p:spPr>
          <a:xfrm>
            <a:off x="914607" y="4342777"/>
            <a:ext cx="5028787" cy="41135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724" tIns="46863" rIns="93724" bIns="46863"/>
          <a:lstStyle/>
          <a:p>
            <a:pPr eaLnBrk="1" hangingPunct="1"/>
            <a:endParaRPr lang="en-GB" alt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CE82F13-1201-41A3-AE0F-931D776EB358}" type="slidenum">
              <a:rPr lang="en-US" altLang="en-US" smtClean="0">
                <a:solidFill>
                  <a:prstClr val="black"/>
                </a:solidFill>
                <a:latin typeface="Times New Roman" pitchFamily="18" charset="0"/>
              </a:rPr>
              <a:pPr eaLnBrk="1" hangingPunct="1">
                <a:spcBef>
                  <a:spcPct val="0"/>
                </a:spcBef>
              </a:pPr>
              <a:t>15</a:t>
            </a:fld>
            <a:endParaRPr lang="en-US" altLang="en-US" smtClean="0">
              <a:solidFill>
                <a:prstClr val="black"/>
              </a:solidFill>
              <a:latin typeface="Times New Roman" pitchFamily="18" charset="0"/>
            </a:endParaRPr>
          </a:p>
        </p:txBody>
      </p:sp>
      <p:sp>
        <p:nvSpPr>
          <p:cNvPr id="41987"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1988"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16</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18</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19</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304" y="8687113"/>
            <a:ext cx="2971696" cy="45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fontAlgn="base" hangingPunct="1">
              <a:spcBef>
                <a:spcPct val="0"/>
              </a:spcBef>
              <a:spcAft>
                <a:spcPct val="0"/>
              </a:spcAft>
            </a:pPr>
            <a:fld id="{1DF38B0E-72FD-45D8-85AA-9FA50341D4A1}" type="slidenum">
              <a:rPr lang="en-US" altLang="en-US">
                <a:solidFill>
                  <a:prstClr val="black"/>
                </a:solidFill>
                <a:latin typeface="Times New Roman" pitchFamily="18" charset="0"/>
              </a:rPr>
              <a:pPr algn="r" eaLnBrk="1" fontAlgn="base" hangingPunct="1">
                <a:spcBef>
                  <a:spcPct val="0"/>
                </a:spcBef>
                <a:spcAft>
                  <a:spcPct val="0"/>
                </a:spcAft>
              </a:pPr>
              <a:t>20</a:t>
            </a:fld>
            <a:endParaRPr lang="en-US" altLang="en-US">
              <a:solidFill>
                <a:prstClr val="black"/>
              </a:solidFill>
              <a:latin typeface="Times New Roman" pitchFamily="18" charset="0"/>
            </a:endParaRPr>
          </a:p>
        </p:txBody>
      </p:sp>
      <p:sp>
        <p:nvSpPr>
          <p:cNvPr id="43011"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3012"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7868" indent="-279949" eaLnBrk="0" hangingPunct="0">
              <a:spcBef>
                <a:spcPct val="30000"/>
              </a:spcBef>
              <a:defRPr sz="1200">
                <a:solidFill>
                  <a:schemeClr val="tx1"/>
                </a:solidFill>
                <a:latin typeface="Arial" pitchFamily="34" charset="0"/>
              </a:defRPr>
            </a:lvl2pPr>
            <a:lvl3pPr marL="1121353" indent="-223959" eaLnBrk="0" hangingPunct="0">
              <a:spcBef>
                <a:spcPct val="30000"/>
              </a:spcBef>
              <a:defRPr sz="1200">
                <a:solidFill>
                  <a:schemeClr val="tx1"/>
                </a:solidFill>
                <a:latin typeface="Arial" pitchFamily="34" charset="0"/>
              </a:defRPr>
            </a:lvl3pPr>
            <a:lvl4pPr marL="1569272" indent="-223959" eaLnBrk="0" hangingPunct="0">
              <a:spcBef>
                <a:spcPct val="30000"/>
              </a:spcBef>
              <a:defRPr sz="1200">
                <a:solidFill>
                  <a:schemeClr val="tx1"/>
                </a:solidFill>
                <a:latin typeface="Arial" pitchFamily="34" charset="0"/>
              </a:defRPr>
            </a:lvl4pPr>
            <a:lvl5pPr marL="2017191" indent="-223959" eaLnBrk="0" hangingPunct="0">
              <a:spcBef>
                <a:spcPct val="30000"/>
              </a:spcBef>
              <a:defRPr sz="1200">
                <a:solidFill>
                  <a:schemeClr val="tx1"/>
                </a:solidFill>
                <a:latin typeface="Arial" pitchFamily="34" charset="0"/>
              </a:defRPr>
            </a:lvl5pPr>
            <a:lvl6pPr marL="2465109" indent="-223959" eaLnBrk="0" fontAlgn="base" hangingPunct="0">
              <a:spcBef>
                <a:spcPct val="30000"/>
              </a:spcBef>
              <a:spcAft>
                <a:spcPct val="0"/>
              </a:spcAft>
              <a:defRPr sz="1200">
                <a:solidFill>
                  <a:schemeClr val="tx1"/>
                </a:solidFill>
                <a:latin typeface="Arial" pitchFamily="34" charset="0"/>
              </a:defRPr>
            </a:lvl6pPr>
            <a:lvl7pPr marL="2913028" indent="-223959" eaLnBrk="0" fontAlgn="base" hangingPunct="0">
              <a:spcBef>
                <a:spcPct val="30000"/>
              </a:spcBef>
              <a:spcAft>
                <a:spcPct val="0"/>
              </a:spcAft>
              <a:defRPr sz="1200">
                <a:solidFill>
                  <a:schemeClr val="tx1"/>
                </a:solidFill>
                <a:latin typeface="Arial" pitchFamily="34" charset="0"/>
              </a:defRPr>
            </a:lvl7pPr>
            <a:lvl8pPr marL="3360947" indent="-223959" eaLnBrk="0" fontAlgn="base" hangingPunct="0">
              <a:spcBef>
                <a:spcPct val="30000"/>
              </a:spcBef>
              <a:spcAft>
                <a:spcPct val="0"/>
              </a:spcAft>
              <a:defRPr sz="1200">
                <a:solidFill>
                  <a:schemeClr val="tx1"/>
                </a:solidFill>
                <a:latin typeface="Arial" pitchFamily="34" charset="0"/>
              </a:defRPr>
            </a:lvl8pPr>
            <a:lvl9pPr marL="3808866" indent="-223959"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E011A43-CD70-4D96-92D2-ED55B7D844A7}" type="slidenum">
              <a:rPr lang="en-US" altLang="en-US" smtClean="0">
                <a:solidFill>
                  <a:prstClr val="black"/>
                </a:solidFill>
                <a:latin typeface="Times New Roman" pitchFamily="18" charset="0"/>
              </a:rPr>
              <a:pPr eaLnBrk="1" hangingPunct="1">
                <a:spcBef>
                  <a:spcPct val="0"/>
                </a:spcBef>
              </a:pPr>
              <a:t>21</a:t>
            </a:fld>
            <a:endParaRPr lang="en-US" altLang="en-US" smtClean="0">
              <a:solidFill>
                <a:prstClr val="black"/>
              </a:solidFill>
              <a:latin typeface="Times New Roman" pitchFamily="18" charset="0"/>
            </a:endParaRPr>
          </a:p>
        </p:txBody>
      </p:sp>
      <p:sp>
        <p:nvSpPr>
          <p:cNvPr id="44035" name="Rectangle 2"/>
          <p:cNvSpPr>
            <a:spLocks noGrp="1" noRot="1" noChangeAspect="1" noChangeArrowheads="1" noTextEdit="1"/>
          </p:cNvSpPr>
          <p:nvPr>
            <p:ph type="sldImg"/>
          </p:nvPr>
        </p:nvSpPr>
        <p:spPr>
          <a:xfrm>
            <a:off x="1169988" y="703263"/>
            <a:ext cx="4521200" cy="3390900"/>
          </a:xfrm>
          <a:solidFill>
            <a:srgbClr val="FFFFFF"/>
          </a:solidFill>
          <a:ln/>
        </p:spPr>
      </p:sp>
      <p:sp>
        <p:nvSpPr>
          <p:cNvPr id="44036" name="Rectangle 3"/>
          <p:cNvSpPr>
            <a:spLocks noGrp="1" noChangeArrowheads="1"/>
          </p:cNvSpPr>
          <p:nvPr>
            <p:ph type="body" idx="1"/>
          </p:nvPr>
        </p:nvSpPr>
        <p:spPr>
          <a:xfrm>
            <a:off x="914607" y="4342777"/>
            <a:ext cx="5028787" cy="4113553"/>
          </a:xfrm>
          <a:solidFill>
            <a:srgbClr val="FFFFFF"/>
          </a:solidFill>
          <a:ln>
            <a:solidFill>
              <a:srgbClr val="000000"/>
            </a:solidFill>
            <a:miter lim="800000"/>
            <a:headEnd/>
            <a:tailEnd/>
          </a:ln>
        </p:spPr>
        <p:txBody>
          <a:bodyPr/>
          <a:lstStyle/>
          <a:p>
            <a:pPr eaLnBrk="1" hangingPunct="1"/>
            <a:endParaRPr lang="fr-CA"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718ACA-C38F-473B-B427-65EC37AE0B6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00756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64ACB-A7CB-4683-A9D0-F73E0C934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213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0F8EA-099F-4165-BF58-D93B39CD05C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741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200A8-F4D8-46AB-928B-4998408F29A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33922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CF244080-F819-4407-971D-08E88578D29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6131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C71DD-D305-48D8-A3E9-A397369080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982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7B27F-84FC-4E23-BB3E-A4DA07A7496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3108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4013EF5-9014-40D0-86E7-C861DF7E5B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785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DA4DA7-BE21-4AF4-8F61-5DCDC2CC6F3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3531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EFB037-2B32-4153-917E-2377CC9556D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7522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4E5E1F5-FFE9-43D1-BA1F-365AB7EBFB9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71354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5A17C-FE53-4A13-917E-008E5324067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9021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80D30EF-AB6F-4DA2-937A-E846E4058B7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82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F84AC7A0-B2F2-46B4-9335-2B3B8E7C8D8D}"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63402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09800"/>
            <a:ext cx="9151961" cy="1143000"/>
          </a:xfrm>
        </p:spPr>
        <p:txBody>
          <a:bodyPr/>
          <a:lstStyle/>
          <a:p>
            <a:r>
              <a:rPr lang="en-US" sz="4000" dirty="0" smtClean="0"/>
              <a:t/>
            </a:r>
            <a:br>
              <a:rPr lang="en-US" sz="4000" dirty="0" smtClean="0"/>
            </a:br>
            <a:r>
              <a:rPr lang="en-US" sz="4000" b="1" dirty="0" smtClean="0"/>
              <a:t/>
            </a:r>
            <a:br>
              <a:rPr lang="en-US" sz="4000" b="1" dirty="0" smtClean="0"/>
            </a:br>
            <a:r>
              <a:rPr lang="en-US" sz="4000" b="1" dirty="0" smtClean="0"/>
              <a:t>Economic Freedom of the World</a:t>
            </a:r>
            <a:br>
              <a:rPr lang="en-US" sz="4000" b="1" dirty="0" smtClean="0"/>
            </a:br>
            <a:r>
              <a:rPr lang="en-US" sz="4000" b="1" dirty="0" smtClean="0"/>
              <a:t>2018 Annual Report</a:t>
            </a:r>
            <a:br>
              <a:rPr lang="en-US" sz="4000" b="1" dirty="0" smtClean="0"/>
            </a:br>
            <a:r>
              <a:rPr lang="en-US" sz="4000" b="1" dirty="0" smtClean="0"/>
              <a:t/>
            </a:r>
            <a:br>
              <a:rPr lang="en-US" sz="4000" b="1" dirty="0" smtClean="0"/>
            </a:br>
            <a:r>
              <a:rPr lang="en-US" sz="3200" b="1" dirty="0" smtClean="0"/>
              <a:t>September 2018</a:t>
            </a:r>
            <a:endParaRPr lang="en-US" sz="3200" b="1" dirty="0" smtClean="0">
              <a:effectLst>
                <a:outerShdw blurRad="38100" dist="38100" dir="2700000" algn="tl">
                  <a:srgbClr val="C0C0C0"/>
                </a:outerShdw>
              </a:effectLst>
            </a:endParaRPr>
          </a:p>
        </p:txBody>
      </p:sp>
      <p:graphicFrame>
        <p:nvGraphicFramePr>
          <p:cNvPr id="5123" name="Object 3"/>
          <p:cNvGraphicFramePr>
            <a:graphicFrameLocks noGrp="1" noChangeAspect="1"/>
          </p:cNvGraphicFramePr>
          <p:nvPr>
            <p:ph type="clipArt" sz="half" idx="4294967295"/>
            <p:extLst>
              <p:ext uri="{D42A27DB-BD31-4B8C-83A1-F6EECF244321}">
                <p14:modId xmlns:p14="http://schemas.microsoft.com/office/powerpoint/2010/main" val="1025788737"/>
              </p:ext>
            </p:extLst>
          </p:nvPr>
        </p:nvGraphicFramePr>
        <p:xfrm>
          <a:off x="5950576" y="4647828"/>
          <a:ext cx="3193424" cy="2208113"/>
        </p:xfrm>
        <a:graphic>
          <a:graphicData uri="http://schemas.openxmlformats.org/presentationml/2006/ole">
            <mc:AlternateContent xmlns:mc="http://schemas.openxmlformats.org/markup-compatibility/2006">
              <mc:Choice xmlns:v="urn:schemas-microsoft-com:vml" Requires="v">
                <p:oleObj spid="_x0000_s1168" name="Clip" r:id="rId4" imgW="2286304" imgH="1460610" progId="MS_ClipArt_Gallery.2">
                  <p:embed/>
                </p:oleObj>
              </mc:Choice>
              <mc:Fallback>
                <p:oleObj name="Clip" r:id="rId4" imgW="2286304" imgH="146061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0576" y="4647828"/>
                        <a:ext cx="3193424" cy="22081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0447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5123"/>
                                        </p:tgtEl>
                                        <p:attrNameLst>
                                          <p:attrName>style.visibility</p:attrName>
                                        </p:attrNameLst>
                                      </p:cBhvr>
                                      <p:to>
                                        <p:strVal val="visible"/>
                                      </p:to>
                                    </p:set>
                                    <p:animEffect transition="in" filter="dissolve">
                                      <p:cBhvr>
                                        <p:cTn id="11"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idx="4294967295"/>
          </p:nvPr>
        </p:nvSpPr>
        <p:spPr>
          <a:xfrm>
            <a:off x="685800" y="2209800"/>
            <a:ext cx="7848600" cy="1752600"/>
          </a:xfrm>
        </p:spPr>
        <p:txBody>
          <a:bodyPr/>
          <a:lstStyle/>
          <a:p>
            <a:pPr eaLnBrk="1" hangingPunct="1">
              <a:defRPr/>
            </a:pPr>
            <a:r>
              <a:rPr lang="en-US" sz="3600" b="1" smtClean="0">
                <a:effectLst>
                  <a:outerShdw blurRad="38100" dist="38100" dir="2700000" algn="tl">
                    <a:srgbClr val="000000"/>
                  </a:outerShdw>
                </a:effectLst>
              </a:rPr>
              <a:t>Economic Freedom, the Poor, and</a:t>
            </a:r>
            <a:br>
              <a:rPr lang="en-US" sz="3600" b="1" smtClean="0">
                <a:effectLst>
                  <a:outerShdw blurRad="38100" dist="38100" dir="2700000" algn="tl">
                    <a:srgbClr val="000000"/>
                  </a:outerShdw>
                </a:effectLst>
              </a:rPr>
            </a:br>
            <a:r>
              <a:rPr lang="en-US" sz="3600" b="1" smtClean="0">
                <a:effectLst>
                  <a:outerShdw blurRad="38100" dist="38100" dir="2700000" algn="tl">
                    <a:srgbClr val="000000"/>
                  </a:outerShdw>
                </a:effectLst>
              </a:rPr>
              <a:t>Inequality</a:t>
            </a:r>
          </a:p>
        </p:txBody>
      </p:sp>
    </p:spTree>
    <p:extLst>
      <p:ext uri="{BB962C8B-B14F-4D97-AF65-F5344CB8AC3E}">
        <p14:creationId xmlns:p14="http://schemas.microsoft.com/office/powerpoint/2010/main" val="1173118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3200" b="1" dirty="0">
                <a:effectLst>
                  <a:outerShdw blurRad="38100" dist="38100" dir="2700000" algn="tl">
                    <a:srgbClr val="000000"/>
                  </a:outerShdw>
                </a:effectLst>
              </a:rPr>
              <a:t>Income Share of the Poorest 10% and Economic Freedom</a:t>
            </a:r>
            <a:r>
              <a:rPr lang="en-US" dirty="0">
                <a:effectLst>
                  <a:outerShdw blurRad="38100" dist="38100" dir="2700000" algn="tl">
                    <a:srgbClr val="000000"/>
                  </a:outerShdw>
                </a:effectLst>
              </a:rPr>
              <a:t> </a:t>
            </a: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924015532"/>
              </p:ext>
            </p:extLst>
          </p:nvPr>
        </p:nvGraphicFramePr>
        <p:xfrm>
          <a:off x="279400" y="1422400"/>
          <a:ext cx="8051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428271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2800" b="1" dirty="0">
                <a:effectLst>
                  <a:outerShdw blurRad="38100" dist="38100" dir="2700000" algn="tl">
                    <a:srgbClr val="000000"/>
                  </a:outerShdw>
                </a:effectLst>
              </a:rPr>
              <a:t>Income </a:t>
            </a:r>
            <a:r>
              <a:rPr lang="en-US" sz="2800" b="1" dirty="0" smtClean="0">
                <a:effectLst>
                  <a:outerShdw blurRad="38100" dist="38100" dir="2700000" algn="tl">
                    <a:srgbClr val="000000"/>
                  </a:outerShdw>
                </a:effectLst>
              </a:rPr>
              <a:t>of </a:t>
            </a:r>
            <a:r>
              <a:rPr lang="en-US" sz="2800" b="1" dirty="0">
                <a:effectLst>
                  <a:outerShdw blurRad="38100" dist="38100" dir="2700000" algn="tl">
                    <a:srgbClr val="000000"/>
                  </a:outerShdw>
                </a:effectLst>
              </a:rPr>
              <a:t>the Poorest 10%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and Economic </a:t>
            </a:r>
            <a:r>
              <a:rPr lang="en-US" sz="2800" b="1" dirty="0">
                <a:effectLst>
                  <a:outerShdw blurRad="38100" dist="38100" dir="2700000" algn="tl">
                    <a:srgbClr val="000000"/>
                  </a:outerShdw>
                </a:effectLst>
              </a:rPr>
              <a:t>Freedom</a:t>
            </a:r>
            <a:r>
              <a:rPr lang="en-US" sz="2800" dirty="0">
                <a:effectLst>
                  <a:outerShdw blurRad="38100" dist="38100" dir="2700000" algn="tl">
                    <a:srgbClr val="000000"/>
                  </a:outerShdw>
                </a:effectLst>
              </a:rPr>
              <a:t> </a:t>
            </a:r>
            <a:r>
              <a:rPr lang="en-US" sz="2800" dirty="0" smtClean="0">
                <a:effectLst>
                  <a:outerShdw blurRad="38100" dist="38100" dir="2700000" algn="tl">
                    <a:srgbClr val="000000"/>
                  </a:outerShdw>
                </a:effectLst>
              </a:rPr>
              <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a:t>
            </a:r>
            <a:r>
              <a:rPr lang="en-US" sz="2800" dirty="0" smtClean="0">
                <a:effectLst>
                  <a:outerShdw blurRad="38100" dist="38100" dir="2700000" algn="tl">
                    <a:srgbClr val="000000"/>
                  </a:outerShdw>
                </a:effectLst>
              </a:rPr>
              <a:t>PPP, 2016)</a:t>
            </a:r>
            <a:endParaRPr lang="en-US" sz="28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726758069"/>
              </p:ext>
            </p:extLst>
          </p:nvPr>
        </p:nvGraphicFramePr>
        <p:xfrm>
          <a:off x="-14591" y="1701800"/>
          <a:ext cx="9067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791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6319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a:xfrm>
            <a:off x="0" y="0"/>
            <a:ext cx="8001000" cy="1752600"/>
          </a:xfrm>
        </p:spPr>
        <p:txBody>
          <a:bodyPr/>
          <a:lstStyle/>
          <a:p>
            <a:pPr eaLnBrk="1" hangingPunct="1">
              <a:defRPr/>
            </a:pPr>
            <a:r>
              <a:rPr lang="en-US" sz="2800" b="1" dirty="0">
                <a:effectLst>
                  <a:outerShdw blurRad="38100" dist="38100" dir="2700000" algn="tl">
                    <a:srgbClr val="000000"/>
                  </a:outerShdw>
                </a:effectLst>
              </a:rPr>
              <a:t>Poverty headcount ratio at $3.20 a day </a:t>
            </a:r>
            <a:r>
              <a:rPr lang="en-US" sz="2800" b="1" dirty="0" smtClean="0">
                <a:effectLst>
                  <a:outerShdw blurRad="38100" dist="38100" dir="2700000" algn="tl">
                    <a:srgbClr val="000000"/>
                  </a:outerShdw>
                </a:effectLst>
              </a:rPr>
              <a:t/>
            </a:r>
            <a:br>
              <a:rPr lang="en-US" sz="2800" b="1"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(PPP, 2016) </a:t>
            </a:r>
            <a:r>
              <a:rPr lang="en-US" sz="2800" dirty="0">
                <a:effectLst>
                  <a:outerShdw blurRad="38100" dist="38100" dir="2700000" algn="tl">
                    <a:srgbClr val="000000"/>
                  </a:outerShdw>
                </a:effectLst>
              </a:rPr>
              <a:t>(% of population</a:t>
            </a:r>
            <a:r>
              <a:rPr lang="en-US" sz="2800" dirty="0" smtClean="0">
                <a:effectLst>
                  <a:outerShdw blurRad="38100" dist="38100" dir="2700000" algn="tl">
                    <a:srgbClr val="000000"/>
                  </a:outerShdw>
                </a:effectLst>
              </a:rPr>
              <a:t>)</a:t>
            </a:r>
            <a:endParaRPr lang="en-US" sz="28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275790333"/>
              </p:ext>
            </p:extLst>
          </p:nvPr>
        </p:nvGraphicFramePr>
        <p:xfrm>
          <a:off x="-228600" y="1320800"/>
          <a:ext cx="9067800" cy="40894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791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8864628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41988"/>
                                        </p:tgtEl>
                                        <p:attrNameLst>
                                          <p:attrName>style.visibility</p:attrName>
                                        </p:attrNameLst>
                                      </p:cBhvr>
                                      <p:to>
                                        <p:strVal val="visible"/>
                                      </p:to>
                                    </p:set>
                                    <p:animEffect transition="in" filter="wipe(left)">
                                      <p:cBhvr>
                                        <p:cTn id="7"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228600" y="2057400"/>
            <a:ext cx="8534400" cy="131127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buClr>
                <a:srgbClr val="000000"/>
              </a:buClr>
              <a:buSzPct val="75000"/>
              <a:buFont typeface="Monotype Sorts" pitchFamily="2" charset="2"/>
              <a:buNone/>
              <a:defRPr/>
            </a:pPr>
            <a:r>
              <a:rPr lang="en-US" sz="4000" b="1" i="1" smtClean="0">
                <a:solidFill>
                  <a:srgbClr val="000000"/>
                </a:solidFill>
                <a:effectLst>
                  <a:outerShdw blurRad="38100" dist="38100" dir="2700000" algn="tl">
                    <a:srgbClr val="000000"/>
                  </a:outerShdw>
                </a:effectLst>
                <a:latin typeface="Arial" charset="0"/>
              </a:rPr>
              <a:t>Economic Freedom, Governance, and Democracy</a:t>
            </a:r>
          </a:p>
        </p:txBody>
      </p:sp>
    </p:spTree>
    <p:extLst>
      <p:ext uri="{BB962C8B-B14F-4D97-AF65-F5344CB8AC3E}">
        <p14:creationId xmlns:p14="http://schemas.microsoft.com/office/powerpoint/2010/main" val="1214792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Political Rights</a:t>
            </a:r>
            <a:br>
              <a:rPr lang="en-US" sz="2800" dirty="0" smtClean="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980895149"/>
              </p:ext>
            </p:extLst>
          </p:nvPr>
        </p:nvGraphicFramePr>
        <p:xfrm>
          <a:off x="153852" y="1143000"/>
          <a:ext cx="8983663" cy="4916488"/>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40668" y="5881688"/>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2193914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Economic Freedom and Civil Rights</a:t>
            </a:r>
            <a:r>
              <a:rPr lang="en-US" sz="2800" dirty="0">
                <a:effectLst>
                  <a:outerShdw blurRad="38100" dist="38100" dir="2700000" algn="tl">
                    <a:srgbClr val="000000"/>
                  </a:outerShdw>
                </a:effectLst>
              </a:rPr>
              <a:t/>
            </a:r>
            <a:br>
              <a:rPr lang="en-US" sz="2800" dirty="0">
                <a:effectLst>
                  <a:outerShdw blurRad="38100" dist="38100" dir="2700000" algn="tl">
                    <a:srgbClr val="000000"/>
                  </a:outerShdw>
                </a:effectLst>
              </a:rPr>
            </a:br>
            <a:endParaRPr lang="en-US" sz="2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185207181"/>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938314"/>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22899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09600" y="2371725"/>
            <a:ext cx="8534400" cy="1190625"/>
          </a:xfrm>
          <a:prstGeom prst="rect">
            <a:avLst/>
          </a:prstGeom>
          <a:no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3600" b="1" i="1" smtClean="0">
                <a:solidFill>
                  <a:srgbClr val="000000"/>
                </a:solidFill>
                <a:effectLst>
                  <a:outerShdw blurRad="38100" dist="38100" dir="2700000" algn="tl">
                    <a:srgbClr val="000000"/>
                  </a:outerShdw>
                </a:effectLst>
                <a:latin typeface="Arial" charset="0"/>
              </a:rPr>
              <a:t>The impact of Economic Freedom on other indicators of well-being</a:t>
            </a:r>
          </a:p>
        </p:txBody>
      </p:sp>
    </p:spTree>
    <p:extLst>
      <p:ext uri="{BB962C8B-B14F-4D97-AF65-F5344CB8AC3E}">
        <p14:creationId xmlns:p14="http://schemas.microsoft.com/office/powerpoint/2010/main" val="1200687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a:effectLst>
                  <a:outerShdw blurRad="38100" dist="38100" dir="2700000" algn="tl">
                    <a:srgbClr val="000000"/>
                  </a:outerShdw>
                </a:effectLst>
              </a:rPr>
              <a:t>UN Gender Inequality </a:t>
            </a:r>
            <a:r>
              <a:rPr lang="en-US" sz="2800" dirty="0" smtClean="0">
                <a:effectLst>
                  <a:outerShdw blurRad="38100" dist="38100" dir="2700000" algn="tl">
                    <a:srgbClr val="000000"/>
                  </a:outerShdw>
                </a:effectLst>
              </a:rPr>
              <a:t>Index:</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Normalized 0 – 10</a:t>
            </a:r>
            <a:endParaRPr lang="en-US" sz="1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668322743"/>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867400"/>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1713544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smtClean="0">
                <a:effectLst>
                  <a:outerShdw blurRad="38100" dist="38100" dir="2700000" algn="tl">
                    <a:srgbClr val="000000"/>
                  </a:outerShdw>
                </a:effectLst>
              </a:rPr>
              <a:t>Life expectancy at birth</a:t>
            </a:r>
            <a:endParaRPr lang="en-US" sz="1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120841183"/>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928587"/>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516306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a:xfrm>
            <a:off x="0" y="0"/>
            <a:ext cx="7696200" cy="1752600"/>
          </a:xfrm>
        </p:spPr>
        <p:txBody>
          <a:bodyPr/>
          <a:lstStyle/>
          <a:p>
            <a:pPr eaLnBrk="1" hangingPunct="1">
              <a:defRPr/>
            </a:pPr>
            <a:r>
              <a:rPr lang="en-US" sz="4000" b="1" dirty="0">
                <a:effectLst>
                  <a:outerShdw blurRad="38100" dist="38100" dir="2700000" algn="tl">
                    <a:srgbClr val="000000"/>
                  </a:outerShdw>
                </a:effectLst>
              </a:rPr>
              <a:t>What is the Economic Freedom of the World Index?</a:t>
            </a:r>
          </a:p>
        </p:txBody>
      </p:sp>
      <p:sp>
        <p:nvSpPr>
          <p:cNvPr id="4099" name="Rectangle 3"/>
          <p:cNvSpPr>
            <a:spLocks noGrp="1" noChangeArrowheads="1"/>
          </p:cNvSpPr>
          <p:nvPr>
            <p:ph type="body" idx="4294967295"/>
          </p:nvPr>
        </p:nvSpPr>
        <p:spPr>
          <a:xfrm>
            <a:off x="457200" y="1447800"/>
            <a:ext cx="8305800" cy="5105400"/>
          </a:xfrm>
          <a:noFill/>
        </p:spPr>
        <p:txBody>
          <a:bodyPr lIns="92075" tIns="46038" rIns="92075" bIns="46038"/>
          <a:lstStyle/>
          <a:p>
            <a:pPr eaLnBrk="1" hangingPunct="1">
              <a:lnSpc>
                <a:spcPct val="90000"/>
              </a:lnSpc>
              <a:buFont typeface="Wingdings" pitchFamily="2" charset="2"/>
              <a:buChar char="§"/>
            </a:pPr>
            <a:endParaRPr lang="en-US" altLang="en-US" sz="2400" dirty="0" smtClean="0"/>
          </a:p>
          <a:p>
            <a:pPr eaLnBrk="1" hangingPunct="1">
              <a:lnSpc>
                <a:spcPct val="90000"/>
              </a:lnSpc>
              <a:buFont typeface="Wingdings" pitchFamily="2" charset="2"/>
              <a:buChar char="§"/>
            </a:pPr>
            <a:r>
              <a:rPr lang="en-US" altLang="en-US" sz="2200" dirty="0" smtClean="0"/>
              <a:t>An annual compilation of data representing factors which make a country economically free</a:t>
            </a:r>
          </a:p>
          <a:p>
            <a:pPr eaLnBrk="1" hangingPunct="1">
              <a:lnSpc>
                <a:spcPct val="90000"/>
              </a:lnSpc>
              <a:buFont typeface="Wingdings" pitchFamily="2" charset="2"/>
              <a:buChar char="§"/>
            </a:pPr>
            <a:r>
              <a:rPr lang="en-US" altLang="en-US" sz="2200" dirty="0" smtClean="0"/>
              <a:t>Authors: James Gwartney, Robert Lawson, Joshua Hall, and Ryan Murphy</a:t>
            </a:r>
          </a:p>
          <a:p>
            <a:pPr eaLnBrk="1" hangingPunct="1">
              <a:lnSpc>
                <a:spcPct val="90000"/>
              </a:lnSpc>
              <a:buFont typeface="Wingdings" pitchFamily="2" charset="2"/>
              <a:buChar char="§"/>
            </a:pPr>
            <a:r>
              <a:rPr lang="en-US" altLang="en-US" sz="2200" dirty="0" smtClean="0"/>
              <a:t>A compendium of 42 government policies affecting economic freedom based on objective data or independent surveys</a:t>
            </a:r>
          </a:p>
          <a:p>
            <a:pPr eaLnBrk="1" hangingPunct="1">
              <a:lnSpc>
                <a:spcPct val="90000"/>
              </a:lnSpc>
              <a:buFont typeface="Wingdings" pitchFamily="2" charset="2"/>
              <a:buChar char="§"/>
            </a:pPr>
            <a:r>
              <a:rPr lang="en-US" altLang="en-US" sz="2200" dirty="0" smtClean="0"/>
              <a:t>In addition, the survey includes a Gender Disparity Adjustment, based on 41 variables from the World Bank’s dataset on gender discrimination, to recognize that women are too often not granted the same level of freedom as men</a:t>
            </a:r>
          </a:p>
          <a:p>
            <a:pPr eaLnBrk="1" hangingPunct="1">
              <a:lnSpc>
                <a:spcPct val="90000"/>
              </a:lnSpc>
              <a:buFont typeface="Wingdings" pitchFamily="2" charset="2"/>
              <a:buChar char="§"/>
            </a:pPr>
            <a:r>
              <a:rPr lang="en-US" altLang="en-US" sz="2200" dirty="0" smtClean="0"/>
              <a:t>A ranking of  161 countries plus Hong Kong, representing 95% of the world’s population, according to the extent to  which they permit their citizens to be economically free</a:t>
            </a:r>
          </a:p>
          <a:p>
            <a:pPr eaLnBrk="1" hangingPunct="1">
              <a:lnSpc>
                <a:spcPct val="90000"/>
              </a:lnSpc>
              <a:buFont typeface="Wingdings" pitchFamily="2" charset="2"/>
              <a:buChar char="§"/>
            </a:pPr>
            <a:r>
              <a:rPr lang="en-US" altLang="en-US" sz="2200" dirty="0" smtClean="0"/>
              <a:t>Now a collaboration of Institutes in nearly 100 nations and territories</a:t>
            </a:r>
          </a:p>
        </p:txBody>
      </p:sp>
    </p:spTree>
    <p:extLst>
      <p:ext uri="{BB962C8B-B14F-4D97-AF65-F5344CB8AC3E}">
        <p14:creationId xmlns:p14="http://schemas.microsoft.com/office/powerpoint/2010/main" val="114531728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457200"/>
            <a:ext cx="8001000" cy="990600"/>
          </a:xfrm>
        </p:spPr>
        <p:txBody>
          <a:bodyPr/>
          <a:lstStyle/>
          <a:p>
            <a:pPr eaLnBrk="1" hangingPunct="1">
              <a:defRPr/>
            </a:pPr>
            <a:r>
              <a:rPr lang="en-US" sz="2800" dirty="0">
                <a:effectLst>
                  <a:outerShdw blurRad="38100" dist="38100" dir="2700000" algn="tl">
                    <a:srgbClr val="000000"/>
                  </a:outerShdw>
                </a:effectLst>
              </a:rPr>
              <a:t>Mortality rate, infant (per 1,000 live </a:t>
            </a:r>
            <a:r>
              <a:rPr lang="en-US" sz="2800" dirty="0" smtClean="0">
                <a:effectLst>
                  <a:outerShdw blurRad="38100" dist="38100" dir="2700000" algn="tl">
                    <a:srgbClr val="000000"/>
                  </a:outerShdw>
                </a:effectLst>
              </a:rPr>
              <a:t>births)</a:t>
            </a:r>
            <a:br>
              <a:rPr lang="en-US" sz="2800" dirty="0" smtClean="0">
                <a:effectLst>
                  <a:outerShdw blurRad="38100" dist="38100" dir="2700000" algn="tl">
                    <a:srgbClr val="000000"/>
                  </a:outerShdw>
                </a:effectLst>
              </a:rPr>
            </a:br>
            <a:r>
              <a:rPr lang="en-US" sz="2800" dirty="0" smtClean="0">
                <a:effectLst>
                  <a:outerShdw blurRad="38100" dist="38100" dir="2700000" algn="tl">
                    <a:srgbClr val="000000"/>
                  </a:outerShdw>
                </a:effectLst>
              </a:rPr>
              <a:t>2016</a:t>
            </a:r>
            <a:endParaRPr lang="en-US" sz="1400" dirty="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2214518693"/>
              </p:ext>
            </p:extLst>
          </p:nvPr>
        </p:nvGraphicFramePr>
        <p:xfrm>
          <a:off x="-50800" y="1549400"/>
          <a:ext cx="9288463" cy="452120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867400"/>
            <a:ext cx="6172200" cy="519112"/>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811029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500"/>
                                        <p:tgtEl>
                                          <p:spTgt spid="3686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Graphic spid="2" grpId="0">
        <p:bldAsOne/>
      </p:bldGraphic>
      <p:bldP spid="41988"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28600" y="0"/>
            <a:ext cx="7467600" cy="1295400"/>
          </a:xfrm>
        </p:spPr>
        <p:txBody>
          <a:bodyPr/>
          <a:lstStyle/>
          <a:p>
            <a:pPr eaLnBrk="1" hangingPunct="1">
              <a:defRPr/>
            </a:pPr>
            <a:r>
              <a:rPr lang="en-US" sz="3200" smtClean="0">
                <a:effectLst>
                  <a:outerShdw blurRad="38100" dist="38100" dir="2700000" algn="tl">
                    <a:srgbClr val="000000"/>
                  </a:outerShdw>
                </a:effectLst>
              </a:rPr>
              <a:t>Economic Freedom and </a:t>
            </a:r>
            <a:br>
              <a:rPr lang="en-US" sz="3200" smtClean="0">
                <a:effectLst>
                  <a:outerShdw blurRad="38100" dist="38100" dir="2700000" algn="tl">
                    <a:srgbClr val="000000"/>
                  </a:outerShdw>
                </a:effectLst>
              </a:rPr>
            </a:br>
            <a:r>
              <a:rPr lang="en-US" sz="3200" smtClean="0">
                <a:effectLst>
                  <a:outerShdw blurRad="38100" dist="38100" dir="2700000" algn="tl">
                    <a:srgbClr val="000000"/>
                  </a:outerShdw>
                </a:effectLst>
              </a:rPr>
              <a:t>Life Satisfaction</a:t>
            </a:r>
            <a:endParaRPr lang="en-US" sz="2800" smtClean="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1638965712"/>
              </p:ext>
            </p:extLst>
          </p:nvPr>
        </p:nvGraphicFramePr>
        <p:xfrm>
          <a:off x="508000" y="1803400"/>
          <a:ext cx="8204200" cy="4121150"/>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 Box 4"/>
          <p:cNvSpPr txBox="1">
            <a:spLocks noChangeArrowheads="1"/>
          </p:cNvSpPr>
          <p:nvPr/>
        </p:nvSpPr>
        <p:spPr bwMode="auto">
          <a:xfrm>
            <a:off x="1905000" y="5410200"/>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945914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dissolve">
                                      <p:cBhvr>
                                        <p:cTn id="7" dur="500"/>
                                        <p:tgtEl>
                                          <p:spTgt spid="3891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41988"/>
                                        </p:tgtEl>
                                        <p:attrNameLst>
                                          <p:attrName>style.visibility</p:attrName>
                                        </p:attrNameLst>
                                      </p:cBhvr>
                                      <p:to>
                                        <p:strVal val="visible"/>
                                      </p:to>
                                    </p:set>
                                    <p:animEffect transition="in" filter="wipe(left)">
                                      <p:cBhvr>
                                        <p:cTn id="15"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Graphic spid="2" grpId="0">
        <p:bldAsOne/>
      </p:bldGraphic>
      <p:bldP spid="41988"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990600" y="1905000"/>
            <a:ext cx="7239000" cy="4038600"/>
          </a:xfrm>
        </p:spPr>
        <p:txBody>
          <a:bodyPr/>
          <a:lstStyle/>
          <a:p>
            <a:pPr algn="ctr" eaLnBrk="1" hangingPunct="1">
              <a:buFont typeface="Wingdings" pitchFamily="2" charset="2"/>
              <a:buNone/>
            </a:pPr>
            <a:r>
              <a:rPr lang="en-US" altLang="en-US" b="1" smtClean="0"/>
              <a:t>Economic Freedom</a:t>
            </a:r>
            <a:r>
              <a:rPr lang="en-US" altLang="en-US" smtClean="0"/>
              <a:t> </a:t>
            </a:r>
          </a:p>
          <a:p>
            <a:pPr eaLnBrk="1" hangingPunct="1">
              <a:buFont typeface="Wingdings" pitchFamily="2" charset="2"/>
              <a:buNone/>
            </a:pPr>
            <a:endParaRPr lang="en-US" altLang="en-US" smtClean="0"/>
          </a:p>
          <a:p>
            <a:pPr eaLnBrk="1" hangingPunct="1"/>
            <a:r>
              <a:rPr lang="en-US" altLang="en-US" smtClean="0"/>
              <a:t>Increases prosperity for all</a:t>
            </a:r>
          </a:p>
          <a:p>
            <a:pPr eaLnBrk="1" hangingPunct="1"/>
            <a:r>
              <a:rPr lang="en-US" altLang="en-US" smtClean="0"/>
              <a:t>Reduces poverty </a:t>
            </a:r>
          </a:p>
          <a:p>
            <a:pPr eaLnBrk="1" hangingPunct="1"/>
            <a:r>
              <a:rPr lang="en-US" altLang="en-US" smtClean="0"/>
              <a:t>Increases other freedoms</a:t>
            </a:r>
          </a:p>
          <a:p>
            <a:pPr eaLnBrk="1" hangingPunct="1"/>
            <a:r>
              <a:rPr lang="en-US" altLang="en-US" smtClean="0"/>
              <a:t>Improves quality of life</a:t>
            </a:r>
          </a:p>
          <a:p>
            <a:pPr eaLnBrk="1" hangingPunct="1"/>
            <a:endParaRPr lang="en-US" altLang="en-US" smtClean="0"/>
          </a:p>
          <a:p>
            <a:pPr eaLnBrk="1" hangingPunct="1">
              <a:buFont typeface="Wingdings" pitchFamily="2" charset="2"/>
              <a:buNone/>
            </a:pPr>
            <a:endParaRPr lang="en-US" altLang="en-US" smtClean="0"/>
          </a:p>
        </p:txBody>
      </p:sp>
    </p:spTree>
    <p:extLst>
      <p:ext uri="{BB962C8B-B14F-4D97-AF65-F5344CB8AC3E}">
        <p14:creationId xmlns:p14="http://schemas.microsoft.com/office/powerpoint/2010/main" val="2733739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685800" y="285750"/>
            <a:ext cx="7772400" cy="6038850"/>
          </a:xfrm>
        </p:spPr>
        <p:txBody>
          <a:bodyPr/>
          <a:lstStyle/>
          <a:p>
            <a:pPr eaLnBrk="1" hangingPunct="1">
              <a:defRPr/>
            </a:pP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smtClean="0">
                <a:effectLst>
                  <a:outerShdw blurRad="38100" dist="38100" dir="2700000" algn="tl">
                    <a:srgbClr val="000000"/>
                  </a:outerShdw>
                </a:effectLst>
              </a:rPr>
              <a:t> </a:t>
            </a: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r>
              <a:rPr lang="en-US" dirty="0">
                <a:effectLst>
                  <a:outerShdw blurRad="38100" dist="38100" dir="2700000" algn="tl">
                    <a:srgbClr val="000000"/>
                  </a:outerShdw>
                </a:effectLst>
              </a:rPr>
              <a:t>www.fraserinstitute.org</a:t>
            </a:r>
            <a:br>
              <a:rPr lang="en-US" dirty="0">
                <a:effectLst>
                  <a:outerShdw blurRad="38100" dist="38100" dir="2700000" algn="tl">
                    <a:srgbClr val="000000"/>
                  </a:outerShdw>
                </a:effectLst>
              </a:rPr>
            </a:br>
            <a:r>
              <a:rPr lang="en-US" dirty="0">
                <a:effectLst>
                  <a:outerShdw blurRad="38100" dist="38100" dir="2700000" algn="tl">
                    <a:srgbClr val="000000"/>
                  </a:outerShdw>
                </a:effectLst>
              </a:rPr>
              <a:t/>
            </a:r>
            <a:br>
              <a:rPr lang="en-US" dirty="0">
                <a:effectLst>
                  <a:outerShdw blurRad="38100" dist="38100" dir="2700000" algn="tl">
                    <a:srgbClr val="000000"/>
                  </a:outerShdw>
                </a:effectLst>
              </a:rPr>
            </a:br>
            <a:endParaRPr lang="en-US" dirty="0">
              <a:effectLst>
                <a:outerShdw blurRad="38100" dist="38100" dir="2700000" algn="tl">
                  <a:srgbClr val="000000"/>
                </a:outerShdw>
              </a:effectLst>
            </a:endParaRPr>
          </a:p>
        </p:txBody>
      </p:sp>
    </p:spTree>
    <p:extLst>
      <p:ext uri="{BB962C8B-B14F-4D97-AF65-F5344CB8AC3E}">
        <p14:creationId xmlns:p14="http://schemas.microsoft.com/office/powerpoint/2010/main" val="300874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dissolve">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81000" y="228600"/>
            <a:ext cx="7086600" cy="1143000"/>
          </a:xfrm>
        </p:spPr>
        <p:txBody>
          <a:bodyPr/>
          <a:lstStyle/>
          <a:p>
            <a:pPr eaLnBrk="1" hangingPunct="1">
              <a:defRPr/>
            </a:pPr>
            <a:r>
              <a:rPr lang="en-US" sz="4000" b="1" dirty="0">
                <a:effectLst>
                  <a:outerShdw blurRad="38100" dist="38100" dir="2700000" algn="tl">
                    <a:srgbClr val="000000"/>
                  </a:outerShdw>
                </a:effectLst>
              </a:rPr>
              <a:t>What is Economic Freedom</a:t>
            </a:r>
          </a:p>
        </p:txBody>
      </p:sp>
      <p:sp>
        <p:nvSpPr>
          <p:cNvPr id="5123" name="Rectangle 3"/>
          <p:cNvSpPr>
            <a:spLocks noGrp="1" noChangeArrowheads="1"/>
          </p:cNvSpPr>
          <p:nvPr>
            <p:ph type="body" idx="4294967295"/>
          </p:nvPr>
        </p:nvSpPr>
        <p:spPr>
          <a:xfrm>
            <a:off x="838200" y="1600200"/>
            <a:ext cx="7772400" cy="4876800"/>
          </a:xfrm>
        </p:spPr>
        <p:txBody>
          <a:bodyPr/>
          <a:lstStyle/>
          <a:p>
            <a:pPr eaLnBrk="1" hangingPunct="1">
              <a:buFont typeface="Wingdings" pitchFamily="2" charset="2"/>
              <a:buNone/>
            </a:pPr>
            <a:r>
              <a:rPr lang="en-US" altLang="en-US" sz="2800" smtClean="0">
                <a:cs typeface="Times New Roman" pitchFamily="18" charset="0"/>
              </a:rPr>
              <a:t>	Individuals have economic freedom when property they acquire without the use of force, fraud, or theft is protected from physical invasions by others and they are free to use, exchange, or give their property as long as their actions do not violate the identical rights of others. An index of economic freedom should measure the extent to which rightly acquired property is protected and individuals are engaged in voluntary transactions.</a:t>
            </a:r>
          </a:p>
          <a:p>
            <a:pPr eaLnBrk="1" hangingPunct="1">
              <a:buFont typeface="Wingdings" pitchFamily="2" charset="2"/>
              <a:buNone/>
            </a:pPr>
            <a:r>
              <a:rPr lang="en-US" altLang="en-US" sz="2800" smtClean="0">
                <a:cs typeface="Times New Roman" pitchFamily="18" charset="0"/>
              </a:rPr>
              <a:t>				</a:t>
            </a:r>
            <a:r>
              <a:rPr lang="en-US" altLang="en-US" sz="2600" b="1" smtClean="0">
                <a:cs typeface="Times New Roman" pitchFamily="18" charset="0"/>
              </a:rPr>
              <a:t>James Gwartney et al. 1996</a:t>
            </a:r>
          </a:p>
        </p:txBody>
      </p:sp>
    </p:spTree>
    <p:extLst>
      <p:ext uri="{BB962C8B-B14F-4D97-AF65-F5344CB8AC3E}">
        <p14:creationId xmlns:p14="http://schemas.microsoft.com/office/powerpoint/2010/main" val="2838511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7620000" cy="1752600"/>
          </a:xfrm>
        </p:spPr>
        <p:txBody>
          <a:bodyPr/>
          <a:lstStyle/>
          <a:p>
            <a:pPr eaLnBrk="1" hangingPunct="1">
              <a:defRPr/>
            </a:pPr>
            <a:r>
              <a:rPr lang="en-US" sz="3600" b="1" dirty="0">
                <a:effectLst>
                  <a:outerShdw blurRad="38100" dist="38100" dir="2700000" algn="tl">
                    <a:srgbClr val="000000"/>
                  </a:outerShdw>
                </a:effectLst>
              </a:rPr>
              <a:t>Components of the Economic Freedom of the World Index</a:t>
            </a:r>
            <a:r>
              <a:rPr lang="en-US" dirty="0">
                <a:effectLst>
                  <a:outerShdw blurRad="38100" dist="38100" dir="2700000" algn="tl">
                    <a:srgbClr val="000000"/>
                  </a:outerShdw>
                </a:effectLst>
              </a:rPr>
              <a:t> </a:t>
            </a:r>
          </a:p>
        </p:txBody>
      </p:sp>
      <p:sp>
        <p:nvSpPr>
          <p:cNvPr id="6147" name="Rectangle 3"/>
          <p:cNvSpPr>
            <a:spLocks noGrp="1" noChangeArrowheads="1"/>
          </p:cNvSpPr>
          <p:nvPr>
            <p:ph type="body" idx="4294967295"/>
          </p:nvPr>
        </p:nvSpPr>
        <p:spPr>
          <a:xfrm>
            <a:off x="685800" y="1524000"/>
            <a:ext cx="7772400" cy="4800600"/>
          </a:xfrm>
        </p:spPr>
        <p:txBody>
          <a:bodyPr/>
          <a:lstStyle/>
          <a:p>
            <a:pPr eaLnBrk="1" hangingPunct="1">
              <a:lnSpc>
                <a:spcPct val="90000"/>
              </a:lnSpc>
              <a:buFont typeface="Wingdings" pitchFamily="2" charset="2"/>
              <a:buNone/>
            </a:pPr>
            <a:endParaRPr lang="en-US" altLang="en-US" smtClean="0"/>
          </a:p>
          <a:p>
            <a:pPr eaLnBrk="1" hangingPunct="1">
              <a:lnSpc>
                <a:spcPct val="90000"/>
              </a:lnSpc>
            </a:pPr>
            <a:r>
              <a:rPr lang="en-US" altLang="en-US" smtClean="0"/>
              <a:t>Size of government and taxation</a:t>
            </a:r>
          </a:p>
          <a:p>
            <a:pPr eaLnBrk="1" hangingPunct="1">
              <a:lnSpc>
                <a:spcPct val="90000"/>
              </a:lnSpc>
            </a:pPr>
            <a:r>
              <a:rPr lang="en-US" altLang="en-US" smtClean="0"/>
              <a:t>Private property and the rule of law</a:t>
            </a:r>
          </a:p>
          <a:p>
            <a:pPr eaLnBrk="1" hangingPunct="1">
              <a:lnSpc>
                <a:spcPct val="90000"/>
              </a:lnSpc>
            </a:pPr>
            <a:r>
              <a:rPr lang="en-US" altLang="en-US" smtClean="0"/>
              <a:t>Sound money</a:t>
            </a:r>
          </a:p>
          <a:p>
            <a:pPr eaLnBrk="1" hangingPunct="1">
              <a:lnSpc>
                <a:spcPct val="90000"/>
              </a:lnSpc>
            </a:pPr>
            <a:r>
              <a:rPr lang="en-US" altLang="en-US" smtClean="0"/>
              <a:t>Trade regulation and tariffs</a:t>
            </a:r>
          </a:p>
          <a:p>
            <a:pPr eaLnBrk="1" hangingPunct="1">
              <a:lnSpc>
                <a:spcPct val="90000"/>
              </a:lnSpc>
            </a:pPr>
            <a:r>
              <a:rPr lang="en-US" altLang="en-US" smtClean="0"/>
              <a:t>Regulation of business, labour and capital  markets</a:t>
            </a:r>
          </a:p>
        </p:txBody>
      </p:sp>
    </p:spTree>
    <p:extLst>
      <p:ext uri="{BB962C8B-B14F-4D97-AF65-F5344CB8AC3E}">
        <p14:creationId xmlns:p14="http://schemas.microsoft.com/office/powerpoint/2010/main" val="3581854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77788" y="1905000"/>
            <a:ext cx="9066212" cy="1143000"/>
          </a:xfrm>
        </p:spPr>
        <p:txBody>
          <a:bodyPr/>
          <a:lstStyle/>
          <a:p>
            <a:pPr eaLnBrk="1" hangingPunct="1">
              <a:defRPr/>
            </a:pPr>
            <a:r>
              <a:rPr lang="en-US" sz="4000" b="1">
                <a:effectLst>
                  <a:outerShdw blurRad="38100" dist="38100" dir="2700000" algn="tl">
                    <a:srgbClr val="000000"/>
                  </a:outerShdw>
                </a:effectLst>
              </a:rPr>
              <a:t>Talk about making a difference …</a:t>
            </a:r>
          </a:p>
        </p:txBody>
      </p:sp>
    </p:spTree>
    <p:extLst>
      <p:ext uri="{BB962C8B-B14F-4D97-AF65-F5344CB8AC3E}">
        <p14:creationId xmlns:p14="http://schemas.microsoft.com/office/powerpoint/2010/main" val="1430542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ext Box 2"/>
          <p:cNvSpPr txBox="1">
            <a:spLocks noChangeArrowheads="1"/>
          </p:cNvSpPr>
          <p:nvPr/>
        </p:nvSpPr>
        <p:spPr bwMode="auto">
          <a:xfrm>
            <a:off x="16475" y="1447800"/>
            <a:ext cx="2819400" cy="5455340"/>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r>
              <a:rPr lang="en-US" sz="850" u="sng" dirty="0"/>
              <a:t>Full Members</a:t>
            </a:r>
          </a:p>
          <a:p>
            <a:pPr algn="l"/>
            <a:r>
              <a:rPr lang="en-US" sz="850" dirty="0"/>
              <a:t>Afghanistan Economic and Legal Studies Organization (AELSO)</a:t>
            </a:r>
          </a:p>
          <a:p>
            <a:pPr algn="l"/>
            <a:r>
              <a:rPr lang="en-US" sz="850" dirty="0"/>
              <a:t>Albanian Center for Economic Research (ACER)</a:t>
            </a:r>
          </a:p>
          <a:p>
            <a:pPr algn="l"/>
            <a:r>
              <a:rPr lang="en-US" sz="850" dirty="0"/>
              <a:t>Argentina: </a:t>
            </a:r>
            <a:r>
              <a:rPr lang="en-US" sz="850" dirty="0" err="1"/>
              <a:t>Fundación</a:t>
            </a:r>
            <a:r>
              <a:rPr lang="en-US" sz="850" dirty="0"/>
              <a:t> Libertad</a:t>
            </a:r>
          </a:p>
          <a:p>
            <a:pPr algn="l"/>
            <a:r>
              <a:rPr lang="en-US" sz="850" dirty="0"/>
              <a:t>Armenia: Centre of Political, Legal and Economic Research and Forecasting (PLERF)</a:t>
            </a:r>
          </a:p>
          <a:p>
            <a:pPr algn="l"/>
            <a:r>
              <a:rPr lang="en-US" sz="850" dirty="0"/>
              <a:t>Australia: Institute of Public Affairs</a:t>
            </a:r>
          </a:p>
          <a:p>
            <a:pPr algn="l"/>
            <a:r>
              <a:rPr lang="en-US" sz="850" dirty="0"/>
              <a:t>Austria: TIGRA</a:t>
            </a:r>
          </a:p>
          <a:p>
            <a:pPr algn="l"/>
            <a:r>
              <a:rPr lang="en-US" sz="850" dirty="0"/>
              <a:t>Azerbaijan: Center for Economic and Political Research</a:t>
            </a:r>
          </a:p>
          <a:p>
            <a:pPr algn="l"/>
            <a:r>
              <a:rPr lang="en-US" sz="850" dirty="0"/>
              <a:t>Bahamas: The Nassau Institute</a:t>
            </a:r>
          </a:p>
          <a:p>
            <a:pPr algn="l"/>
            <a:r>
              <a:rPr lang="en-US" sz="850" dirty="0"/>
              <a:t>Bangladesh: Making Our Economy Right (MOER)</a:t>
            </a:r>
          </a:p>
          <a:p>
            <a:pPr algn="l"/>
            <a:r>
              <a:rPr lang="en-US" sz="850" dirty="0"/>
              <a:t>Belarus: Scientific Research </a:t>
            </a:r>
            <a:r>
              <a:rPr lang="en-US" sz="850" dirty="0" err="1"/>
              <a:t>Mises</a:t>
            </a:r>
            <a:r>
              <a:rPr lang="en-US" sz="850" dirty="0"/>
              <a:t> Center</a:t>
            </a:r>
          </a:p>
          <a:p>
            <a:pPr algn="l"/>
            <a:r>
              <a:rPr lang="en-US" sz="850" dirty="0"/>
              <a:t>Belgium: The Ludwig von </a:t>
            </a:r>
            <a:r>
              <a:rPr lang="en-US" sz="850" dirty="0" err="1"/>
              <a:t>Mises</a:t>
            </a:r>
            <a:r>
              <a:rPr lang="en-US" sz="850" dirty="0"/>
              <a:t> Institute-Europe</a:t>
            </a:r>
          </a:p>
          <a:p>
            <a:pPr algn="l"/>
            <a:r>
              <a:rPr lang="en-US" sz="850" dirty="0"/>
              <a:t>Bolivia: </a:t>
            </a:r>
            <a:r>
              <a:rPr lang="en-US" sz="850" dirty="0" err="1"/>
              <a:t>Política</a:t>
            </a:r>
            <a:r>
              <a:rPr lang="en-US" sz="850" dirty="0"/>
              <a:t> </a:t>
            </a:r>
            <a:r>
              <a:rPr lang="en-US" sz="850" dirty="0" err="1"/>
              <a:t>Publicas</a:t>
            </a:r>
            <a:r>
              <a:rPr lang="en-US" sz="850" dirty="0"/>
              <a:t> </a:t>
            </a:r>
            <a:r>
              <a:rPr lang="en-US" sz="850" dirty="0" err="1"/>
              <a:t>para</a:t>
            </a:r>
            <a:r>
              <a:rPr lang="en-US" sz="850" dirty="0"/>
              <a:t> la Libertad (POPULI)</a:t>
            </a:r>
          </a:p>
          <a:p>
            <a:pPr algn="l"/>
            <a:r>
              <a:rPr lang="en-US" sz="850" dirty="0"/>
              <a:t>Bosnia and Herzegovina: Center for Advancement of Free Enterprise</a:t>
            </a:r>
          </a:p>
          <a:p>
            <a:pPr algn="l"/>
            <a:r>
              <a:rPr lang="en-US" sz="850" dirty="0"/>
              <a:t>Brazil: </a:t>
            </a:r>
            <a:r>
              <a:rPr lang="en-US" sz="850" dirty="0" err="1"/>
              <a:t>Instituto</a:t>
            </a:r>
            <a:r>
              <a:rPr lang="en-US" sz="850" dirty="0"/>
              <a:t> Liberal do Rio de Janeiro</a:t>
            </a:r>
          </a:p>
          <a:p>
            <a:pPr algn="l"/>
            <a:r>
              <a:rPr lang="en-US" sz="850" dirty="0"/>
              <a:t>Bulgaria: Institute for Market Economics</a:t>
            </a:r>
          </a:p>
          <a:p>
            <a:pPr algn="l"/>
            <a:r>
              <a:rPr lang="en-US" sz="850" dirty="0"/>
              <a:t>Burkina Faso: Le Centre des Affaires </a:t>
            </a:r>
            <a:r>
              <a:rPr lang="en-US" sz="850" dirty="0" err="1"/>
              <a:t>Humaines</a:t>
            </a:r>
            <a:r>
              <a:rPr lang="en-US" sz="850" dirty="0"/>
              <a:t> (CEDAH)</a:t>
            </a:r>
          </a:p>
          <a:p>
            <a:pPr algn="l"/>
            <a:r>
              <a:rPr lang="en-US" sz="850" dirty="0"/>
              <a:t>Canada: Fraser Institute</a:t>
            </a:r>
          </a:p>
          <a:p>
            <a:pPr algn="l"/>
            <a:r>
              <a:rPr lang="en-US" sz="850" dirty="0"/>
              <a:t>Chile: </a:t>
            </a:r>
            <a:r>
              <a:rPr lang="en-US" sz="850" dirty="0" err="1"/>
              <a:t>Instituto</a:t>
            </a:r>
            <a:r>
              <a:rPr lang="en-US" sz="850" dirty="0"/>
              <a:t> Libertad y </a:t>
            </a:r>
            <a:r>
              <a:rPr lang="en-US" sz="850" dirty="0" err="1"/>
              <a:t>Desarrollo</a:t>
            </a:r>
            <a:endParaRPr lang="en-US" sz="850" dirty="0"/>
          </a:p>
          <a:p>
            <a:pPr algn="l"/>
            <a:r>
              <a:rPr lang="en-US" sz="850" dirty="0"/>
              <a:t>China: Center for China &amp; Globalization</a:t>
            </a:r>
          </a:p>
          <a:p>
            <a:pPr algn="l"/>
            <a:r>
              <a:rPr lang="en-US" sz="850" dirty="0"/>
              <a:t>Colombia: </a:t>
            </a:r>
            <a:r>
              <a:rPr lang="en-US" sz="850" dirty="0" err="1"/>
              <a:t>Instituto</a:t>
            </a:r>
            <a:r>
              <a:rPr lang="en-US" sz="850" dirty="0"/>
              <a:t> de </a:t>
            </a:r>
            <a:r>
              <a:rPr lang="en-US" sz="850" dirty="0" err="1"/>
              <a:t>Ciencia</a:t>
            </a:r>
            <a:r>
              <a:rPr lang="en-US" sz="850" dirty="0"/>
              <a:t> </a:t>
            </a:r>
            <a:r>
              <a:rPr lang="en-US" sz="850" dirty="0" err="1"/>
              <a:t>Politica</a:t>
            </a:r>
            <a:endParaRPr lang="en-US" sz="850" dirty="0"/>
          </a:p>
          <a:p>
            <a:pPr algn="l"/>
            <a:r>
              <a:rPr lang="en-US" sz="850" dirty="0"/>
              <a:t>Costa Rica: </a:t>
            </a:r>
            <a:r>
              <a:rPr lang="en-US" sz="850" dirty="0" err="1"/>
              <a:t>Instituto</a:t>
            </a:r>
            <a:r>
              <a:rPr lang="en-US" sz="850" dirty="0"/>
              <a:t> </a:t>
            </a:r>
            <a:r>
              <a:rPr lang="en-US" sz="850" dirty="0" err="1"/>
              <a:t>para</a:t>
            </a:r>
            <a:r>
              <a:rPr lang="en-US" sz="850" dirty="0"/>
              <a:t> la Libertad y el </a:t>
            </a:r>
            <a:r>
              <a:rPr lang="en-US" sz="850" dirty="0" err="1"/>
              <a:t>Análisis</a:t>
            </a:r>
            <a:r>
              <a:rPr lang="en-US" sz="850" dirty="0"/>
              <a:t> de </a:t>
            </a:r>
            <a:r>
              <a:rPr lang="en-US" sz="850" dirty="0" err="1"/>
              <a:t>Políticas</a:t>
            </a:r>
            <a:endParaRPr lang="en-US" sz="850" dirty="0"/>
          </a:p>
          <a:p>
            <a:pPr algn="l"/>
            <a:r>
              <a:rPr lang="en-US" sz="850" dirty="0"/>
              <a:t>Côte d’Ivoire: </a:t>
            </a:r>
            <a:r>
              <a:rPr lang="en-US" sz="850" dirty="0" err="1"/>
              <a:t>Audace</a:t>
            </a:r>
            <a:r>
              <a:rPr lang="en-US" sz="850" dirty="0"/>
              <a:t> </a:t>
            </a:r>
            <a:r>
              <a:rPr lang="en-US" sz="850" dirty="0" err="1"/>
              <a:t>Institut</a:t>
            </a:r>
            <a:r>
              <a:rPr lang="en-US" sz="850" dirty="0"/>
              <a:t> </a:t>
            </a:r>
            <a:r>
              <a:rPr lang="en-US" sz="850" dirty="0" err="1"/>
              <a:t>Afrique</a:t>
            </a:r>
            <a:endParaRPr lang="en-US" sz="850" dirty="0"/>
          </a:p>
          <a:p>
            <a:pPr algn="l"/>
            <a:r>
              <a:rPr lang="en-US" sz="850" dirty="0"/>
              <a:t>Croatia: The Institute of Economics</a:t>
            </a:r>
          </a:p>
          <a:p>
            <a:pPr algn="l"/>
            <a:r>
              <a:rPr lang="en-US" sz="850" dirty="0"/>
              <a:t>Czech Republic: </a:t>
            </a:r>
            <a:r>
              <a:rPr lang="en-US" sz="850" dirty="0" err="1"/>
              <a:t>Liberální</a:t>
            </a:r>
            <a:r>
              <a:rPr lang="en-US" sz="850" dirty="0"/>
              <a:t> </a:t>
            </a:r>
            <a:r>
              <a:rPr lang="en-US" sz="850" dirty="0" err="1"/>
              <a:t>Institut</a:t>
            </a:r>
            <a:endParaRPr lang="en-US" sz="850" dirty="0"/>
          </a:p>
          <a:p>
            <a:pPr algn="l"/>
            <a:r>
              <a:rPr lang="en-US" sz="850" dirty="0"/>
              <a:t>Denmark: Center for </a:t>
            </a:r>
            <a:r>
              <a:rPr lang="en-US" sz="850" dirty="0" err="1"/>
              <a:t>Politiske</a:t>
            </a:r>
            <a:r>
              <a:rPr lang="en-US" sz="850" dirty="0"/>
              <a:t> Studier (CEPOS)</a:t>
            </a:r>
          </a:p>
          <a:p>
            <a:pPr algn="l"/>
            <a:r>
              <a:rPr lang="en-US" sz="850" dirty="0"/>
              <a:t>Jordan: Young Entrepreneurs Association</a:t>
            </a:r>
          </a:p>
          <a:p>
            <a:pPr algn="l"/>
            <a:r>
              <a:rPr lang="en-US" sz="850" dirty="0"/>
              <a:t>Kazakhstan: IDEA (Institute for Development and Economic Affairs)</a:t>
            </a:r>
          </a:p>
          <a:p>
            <a:pPr algn="l"/>
            <a:r>
              <a:rPr lang="en-US" sz="850" dirty="0"/>
              <a:t>Kenya: Eastern Africa Policy Centre</a:t>
            </a:r>
          </a:p>
          <a:p>
            <a:pPr algn="l"/>
            <a:r>
              <a:rPr lang="en-US" sz="850" dirty="0"/>
              <a:t>Korea, South: Center for Free Enterprise</a:t>
            </a:r>
          </a:p>
          <a:p>
            <a:pPr algn="l"/>
            <a:r>
              <a:rPr lang="en-US" sz="850" dirty="0"/>
              <a:t>Kosovo: Group for Legal and Political Studies</a:t>
            </a:r>
          </a:p>
          <a:p>
            <a:pPr algn="l"/>
            <a:r>
              <a:rPr lang="en-US" sz="850" dirty="0"/>
              <a:t>Kyrgyz Republic: CAFMI (Central Asian Free Market Institute)</a:t>
            </a:r>
          </a:p>
          <a:p>
            <a:pPr algn="l"/>
            <a:r>
              <a:rPr lang="en-US" sz="850" dirty="0"/>
              <a:t>Lithuania: Lithuanian Free Market </a:t>
            </a:r>
            <a:r>
              <a:rPr lang="en-US" sz="850" dirty="0" smtClean="0"/>
              <a:t>Institute</a:t>
            </a:r>
          </a:p>
          <a:p>
            <a:pPr algn="l"/>
            <a:endParaRPr lang="en-US" sz="850" dirty="0" smtClean="0"/>
          </a:p>
          <a:p>
            <a:pPr algn="l" fontAlgn="base">
              <a:spcBef>
                <a:spcPct val="0"/>
              </a:spcBef>
              <a:spcAft>
                <a:spcPct val="0"/>
              </a:spcAft>
              <a:defRPr/>
            </a:pPr>
            <a:endParaRPr lang="en-CA" sz="850" b="1" dirty="0" smtClean="0">
              <a:solidFill>
                <a:srgbClr val="000000"/>
              </a:solidFill>
              <a:effectLst>
                <a:outerShdw blurRad="38100" dist="38100" dir="2700000" algn="tl">
                  <a:srgbClr val="000000"/>
                </a:outerShdw>
              </a:effectLst>
            </a:endParaRPr>
          </a:p>
        </p:txBody>
      </p:sp>
      <p:sp>
        <p:nvSpPr>
          <p:cNvPr id="197635" name="Text Box 3"/>
          <p:cNvSpPr txBox="1">
            <a:spLocks noChangeArrowheads="1"/>
          </p:cNvSpPr>
          <p:nvPr/>
        </p:nvSpPr>
        <p:spPr bwMode="auto">
          <a:xfrm>
            <a:off x="6096000" y="1447800"/>
            <a:ext cx="3048000" cy="5324535"/>
          </a:xfrm>
          <a:prstGeom prst="rect">
            <a:avLst/>
          </a:prstGeom>
          <a:noFill/>
          <a:ln w="9525">
            <a:noFill/>
            <a:miter lim="800000"/>
            <a:headEnd type="none" w="sm" len="sm"/>
            <a:tailEnd type="none" w="sm" len="sm"/>
          </a:ln>
          <a:effectLst/>
        </p:spPr>
        <p:txBody>
          <a:bodyPr>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a:r>
              <a:rPr lang="en-US" sz="850" dirty="0"/>
              <a:t>Trinidad and Tobago: Arthur </a:t>
            </a:r>
            <a:r>
              <a:rPr lang="en-US" sz="850" dirty="0" err="1"/>
              <a:t>Lok</a:t>
            </a:r>
            <a:r>
              <a:rPr lang="en-US" sz="850" dirty="0"/>
              <a:t> Jack Graduate School of Business, The University of the West Indies</a:t>
            </a:r>
          </a:p>
          <a:p>
            <a:pPr algn="l"/>
            <a:r>
              <a:rPr lang="en-US" sz="850" dirty="0"/>
              <a:t>Turkey: Association for Liberal Thinking</a:t>
            </a:r>
          </a:p>
          <a:p>
            <a:pPr algn="l"/>
            <a:r>
              <a:rPr lang="en-US" sz="850" dirty="0" smtClean="0"/>
              <a:t>Ukraine</a:t>
            </a:r>
            <a:r>
              <a:rPr lang="en-US" sz="850" dirty="0"/>
              <a:t>: </a:t>
            </a:r>
            <a:r>
              <a:rPr lang="en-US" sz="850" dirty="0" err="1"/>
              <a:t>Bendukidze</a:t>
            </a:r>
            <a:r>
              <a:rPr lang="en-US" sz="850" dirty="0"/>
              <a:t> Free Market Center</a:t>
            </a:r>
          </a:p>
          <a:p>
            <a:pPr algn="l"/>
            <a:r>
              <a:rPr lang="en-US" sz="850" dirty="0"/>
              <a:t>United Kingdom: Institute of Economic Affairs (IEA)</a:t>
            </a:r>
          </a:p>
          <a:p>
            <a:pPr algn="l"/>
            <a:r>
              <a:rPr lang="en-US" sz="850" dirty="0"/>
              <a:t>United States of America: Cato Institute</a:t>
            </a:r>
          </a:p>
          <a:p>
            <a:pPr algn="l"/>
            <a:r>
              <a:rPr lang="en-US" sz="850" dirty="0"/>
              <a:t>Uruguay: Centro de </a:t>
            </a:r>
            <a:r>
              <a:rPr lang="en-US" sz="850" dirty="0" err="1"/>
              <a:t>Estudios</a:t>
            </a:r>
            <a:r>
              <a:rPr lang="en-US" sz="850" dirty="0"/>
              <a:t> </a:t>
            </a:r>
            <a:r>
              <a:rPr lang="en-US" sz="850" dirty="0" err="1"/>
              <a:t>para</a:t>
            </a:r>
            <a:r>
              <a:rPr lang="en-US" sz="850" dirty="0"/>
              <a:t> el </a:t>
            </a:r>
            <a:r>
              <a:rPr lang="en-US" sz="850" dirty="0" err="1"/>
              <a:t>Desarrollo</a:t>
            </a:r>
            <a:endParaRPr lang="en-US" sz="850" dirty="0"/>
          </a:p>
          <a:p>
            <a:pPr algn="l"/>
            <a:r>
              <a:rPr lang="en-US" sz="850" dirty="0"/>
              <a:t>Venezuela: Center for the Dissemination of Economic Knowledge (CEDICE)</a:t>
            </a:r>
          </a:p>
          <a:p>
            <a:pPr algn="l"/>
            <a:r>
              <a:rPr lang="en-US" sz="850" dirty="0"/>
              <a:t>Zambia: Zambia Institute for Public Policy Analysis (ZIPPA)</a:t>
            </a:r>
          </a:p>
          <a:p>
            <a:pPr algn="l"/>
            <a:r>
              <a:rPr lang="en-US" sz="850" dirty="0"/>
              <a:t> </a:t>
            </a:r>
          </a:p>
          <a:p>
            <a:pPr algn="l"/>
            <a:r>
              <a:rPr lang="en-US" sz="850" u="sng" dirty="0"/>
              <a:t>Associate Members</a:t>
            </a:r>
            <a:endParaRPr lang="en-US" sz="850" dirty="0"/>
          </a:p>
          <a:p>
            <a:pPr algn="l"/>
            <a:r>
              <a:rPr lang="en-US" sz="850" dirty="0"/>
              <a:t>Albania: Foundation for Economic Freedom</a:t>
            </a:r>
          </a:p>
          <a:p>
            <a:pPr algn="l"/>
            <a:r>
              <a:rPr lang="en-US" sz="850" dirty="0"/>
              <a:t>Argentina: Libertad y </a:t>
            </a:r>
            <a:r>
              <a:rPr lang="en-US" sz="850" dirty="0" err="1"/>
              <a:t>Progreso</a:t>
            </a:r>
            <a:endParaRPr lang="en-US" sz="850" dirty="0"/>
          </a:p>
          <a:p>
            <a:pPr algn="l"/>
            <a:r>
              <a:rPr lang="en-US" sz="850" dirty="0"/>
              <a:t>Armenia: Wide Opportunities Youth Non-Governmental Organization (WO YNGO)</a:t>
            </a:r>
          </a:p>
          <a:p>
            <a:pPr algn="l"/>
            <a:r>
              <a:rPr lang="en-US" sz="850" dirty="0"/>
              <a:t>Brazil: </a:t>
            </a:r>
            <a:r>
              <a:rPr lang="en-US" sz="850" dirty="0" err="1"/>
              <a:t>Estudantes</a:t>
            </a:r>
            <a:r>
              <a:rPr lang="en-US" sz="850" dirty="0"/>
              <a:t> </a:t>
            </a:r>
            <a:r>
              <a:rPr lang="en-US" sz="850" dirty="0" err="1"/>
              <a:t>Pela</a:t>
            </a:r>
            <a:r>
              <a:rPr lang="en-US" sz="850" dirty="0"/>
              <a:t> </a:t>
            </a:r>
            <a:r>
              <a:rPr lang="en-US" sz="850" dirty="0" err="1"/>
              <a:t>Liberdade</a:t>
            </a:r>
            <a:endParaRPr lang="en-US" sz="850" dirty="0"/>
          </a:p>
          <a:p>
            <a:pPr algn="l"/>
            <a:r>
              <a:rPr lang="en-US" sz="850" dirty="0"/>
              <a:t>Centro Mackenzie de </a:t>
            </a:r>
            <a:r>
              <a:rPr lang="en-US" sz="850" dirty="0" err="1"/>
              <a:t>Liberdade</a:t>
            </a:r>
            <a:r>
              <a:rPr lang="en-US" sz="850" dirty="0"/>
              <a:t> </a:t>
            </a:r>
            <a:r>
              <a:rPr lang="en-US" sz="850" dirty="0" err="1"/>
              <a:t>Econômica</a:t>
            </a:r>
            <a:endParaRPr lang="en-US" sz="850" dirty="0"/>
          </a:p>
          <a:p>
            <a:pPr algn="l"/>
            <a:r>
              <a:rPr lang="en-US" sz="850" dirty="0" err="1"/>
              <a:t>Instituto</a:t>
            </a:r>
            <a:r>
              <a:rPr lang="en-US" sz="850" dirty="0"/>
              <a:t> </a:t>
            </a:r>
            <a:r>
              <a:rPr lang="en-US" sz="850" dirty="0" err="1"/>
              <a:t>Liberdade</a:t>
            </a:r>
            <a:endParaRPr lang="en-US" sz="850" dirty="0"/>
          </a:p>
          <a:p>
            <a:pPr algn="l"/>
            <a:r>
              <a:rPr lang="en-US" sz="850" dirty="0"/>
              <a:t>Colombia: Centro </a:t>
            </a:r>
            <a:r>
              <a:rPr lang="en-US" sz="850" dirty="0" err="1"/>
              <a:t>para</a:t>
            </a:r>
            <a:r>
              <a:rPr lang="en-US" sz="850" dirty="0"/>
              <a:t> la </a:t>
            </a:r>
            <a:r>
              <a:rPr lang="en-US" sz="850" dirty="0" err="1"/>
              <a:t>Libre</a:t>
            </a:r>
            <a:r>
              <a:rPr lang="en-US" sz="850" dirty="0"/>
              <a:t> </a:t>
            </a:r>
            <a:r>
              <a:rPr lang="en-US" sz="850" dirty="0" err="1"/>
              <a:t>Iniciativa</a:t>
            </a:r>
            <a:endParaRPr lang="en-US" sz="850" dirty="0"/>
          </a:p>
          <a:p>
            <a:pPr algn="l"/>
            <a:r>
              <a:rPr lang="en-US" sz="850" dirty="0"/>
              <a:t>Croatia: Centre for Public Policy and Economic Analysis (CEA) and Association for Individual Liberty "</a:t>
            </a:r>
            <a:r>
              <a:rPr lang="en-US" sz="850" dirty="0" err="1"/>
              <a:t>Iustitia</a:t>
            </a:r>
            <a:r>
              <a:rPr lang="en-US" sz="850" dirty="0"/>
              <a:t>”</a:t>
            </a:r>
          </a:p>
          <a:p>
            <a:pPr algn="l"/>
            <a:r>
              <a:rPr lang="en-US" sz="850" dirty="0"/>
              <a:t>Ghana: IMANI Center for Policy &amp; Education</a:t>
            </a:r>
          </a:p>
          <a:p>
            <a:pPr algn="l"/>
            <a:r>
              <a:rPr lang="en-US" sz="850" dirty="0"/>
              <a:t>Institute For Liberty and Policy Innovation (ILAPI)</a:t>
            </a:r>
          </a:p>
          <a:p>
            <a:pPr algn="l"/>
            <a:r>
              <a:rPr lang="en-US" sz="850" dirty="0"/>
              <a:t>Hong Kong: The Lion Rock Institute</a:t>
            </a:r>
          </a:p>
          <a:p>
            <a:pPr algn="l"/>
            <a:r>
              <a:rPr lang="en-US" sz="850" dirty="0"/>
              <a:t>Indonesia: The Center for Indonesian Policy Studies (CIPS)</a:t>
            </a:r>
          </a:p>
          <a:p>
            <a:pPr algn="l"/>
            <a:r>
              <a:rPr lang="en-US" sz="850" dirty="0"/>
              <a:t>Mongolia: Mongolian National Chamber of Commerce and Industry</a:t>
            </a:r>
          </a:p>
          <a:p>
            <a:pPr algn="l"/>
            <a:r>
              <a:rPr lang="en-US" sz="850" dirty="0"/>
              <a:t>Montenegro: The </a:t>
            </a:r>
            <a:r>
              <a:rPr lang="en-US" sz="850" dirty="0" err="1"/>
              <a:t>Lucha</a:t>
            </a:r>
            <a:r>
              <a:rPr lang="en-US" sz="850" dirty="0"/>
              <a:t> Institute </a:t>
            </a:r>
          </a:p>
          <a:p>
            <a:pPr algn="l"/>
            <a:r>
              <a:rPr lang="en-US" sz="850" dirty="0"/>
              <a:t>Pakistan: Policy Research Institute of Market Economy (PRIME)</a:t>
            </a:r>
          </a:p>
          <a:p>
            <a:pPr algn="l"/>
            <a:r>
              <a:rPr lang="en-US" sz="850" dirty="0"/>
              <a:t>Sri Lanka: </a:t>
            </a:r>
            <a:r>
              <a:rPr lang="en-US" sz="850" dirty="0" err="1"/>
              <a:t>Advocata</a:t>
            </a:r>
            <a:r>
              <a:rPr lang="en-US" sz="850" dirty="0"/>
              <a:t> Institute</a:t>
            </a:r>
          </a:p>
          <a:p>
            <a:pPr algn="l"/>
            <a:r>
              <a:rPr lang="en-US" sz="850" dirty="0"/>
              <a:t>Tanzania: Liberty Sparks</a:t>
            </a:r>
          </a:p>
          <a:p>
            <a:pPr algn="l"/>
            <a:r>
              <a:rPr lang="en-US" sz="850" dirty="0"/>
              <a:t>Turkey: </a:t>
            </a:r>
            <a:r>
              <a:rPr lang="en-US" sz="850" dirty="0" err="1"/>
              <a:t>Özgürlük</a:t>
            </a:r>
            <a:r>
              <a:rPr lang="en-US" sz="850" dirty="0"/>
              <a:t> </a:t>
            </a:r>
            <a:r>
              <a:rPr lang="en-US" sz="850" dirty="0" err="1"/>
              <a:t>Ara_tirmalari</a:t>
            </a:r>
            <a:r>
              <a:rPr lang="en-US" sz="850" dirty="0"/>
              <a:t> </a:t>
            </a:r>
            <a:r>
              <a:rPr lang="en-US" sz="850" dirty="0" err="1"/>
              <a:t>Derne_i</a:t>
            </a:r>
            <a:endParaRPr lang="en-US" sz="850" dirty="0"/>
          </a:p>
          <a:p>
            <a:pPr algn="l"/>
            <a:r>
              <a:rPr lang="en-US" sz="850" dirty="0"/>
              <a:t>Ukraine: Easy Business</a:t>
            </a:r>
          </a:p>
          <a:p>
            <a:pPr algn="l"/>
            <a:r>
              <a:rPr lang="en-US" sz="850" dirty="0"/>
              <a:t>Ukrainian Center for Independent Political Research</a:t>
            </a:r>
          </a:p>
          <a:p>
            <a:pPr algn="l"/>
            <a:r>
              <a:rPr lang="en-US" sz="850" dirty="0"/>
              <a:t>Ukrainian Economic Freedoms Foundation (UEFF)</a:t>
            </a:r>
          </a:p>
          <a:p>
            <a:pPr algn="l"/>
            <a:r>
              <a:rPr lang="en-US" sz="850" dirty="0"/>
              <a:t>United States of America: Atlas Network</a:t>
            </a:r>
          </a:p>
          <a:p>
            <a:pPr algn="l"/>
            <a:r>
              <a:rPr lang="en-US" sz="850" dirty="0"/>
              <a:t>Independent Institute</a:t>
            </a:r>
          </a:p>
          <a:p>
            <a:pPr algn="l"/>
            <a:r>
              <a:rPr lang="en-US" sz="850" dirty="0"/>
              <a:t>William J. O'Neil Center for Global Markets and Freedom</a:t>
            </a:r>
          </a:p>
          <a:p>
            <a:pPr algn="l" fontAlgn="base">
              <a:spcBef>
                <a:spcPct val="0"/>
              </a:spcBef>
              <a:spcAft>
                <a:spcPct val="0"/>
              </a:spcAft>
              <a:defRPr/>
            </a:pPr>
            <a:endParaRPr lang="en-CA" sz="850" b="1" dirty="0" smtClean="0">
              <a:solidFill>
                <a:srgbClr val="000000"/>
              </a:solidFill>
              <a:effectLst>
                <a:outerShdw blurRad="38100" dist="38100" dir="2700000" algn="tl">
                  <a:srgbClr val="000000"/>
                </a:outerShdw>
              </a:effectLst>
            </a:endParaRPr>
          </a:p>
        </p:txBody>
      </p:sp>
      <p:sp>
        <p:nvSpPr>
          <p:cNvPr id="8196" name="Rectangle 4"/>
          <p:cNvSpPr>
            <a:spLocks noChangeArrowheads="1"/>
          </p:cNvSpPr>
          <p:nvPr/>
        </p:nvSpPr>
        <p:spPr bwMode="auto">
          <a:xfrm>
            <a:off x="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pPr>
            <a:r>
              <a:rPr lang="en-US" altLang="en-US" sz="2800" b="1" u="sng">
                <a:solidFill>
                  <a:srgbClr val="808080"/>
                </a:solidFill>
                <a:cs typeface="Times New Roman" pitchFamily="18" charset="0"/>
              </a:rPr>
              <a:t>Member Institutes of Economic Freedom of The World Network</a:t>
            </a:r>
            <a:endParaRPr lang="en-US" altLang="en-US" sz="2800" b="1" u="sng">
              <a:solidFill>
                <a:srgbClr val="808080"/>
              </a:solidFill>
            </a:endParaRPr>
          </a:p>
        </p:txBody>
      </p:sp>
      <p:sp>
        <p:nvSpPr>
          <p:cNvPr id="197637" name="Rectangle 5"/>
          <p:cNvSpPr>
            <a:spLocks noChangeArrowheads="1"/>
          </p:cNvSpPr>
          <p:nvPr/>
        </p:nvSpPr>
        <p:spPr bwMode="auto">
          <a:xfrm>
            <a:off x="2825578" y="1447800"/>
            <a:ext cx="3041822" cy="5324535"/>
          </a:xfrm>
          <a:prstGeom prst="rect">
            <a:avLst/>
          </a:prstGeom>
          <a:noFill/>
          <a:ln w="9525">
            <a:noFill/>
            <a:miter lim="800000"/>
            <a:headEnd/>
            <a:tailEnd/>
          </a:ln>
          <a:effectLst/>
        </p:spPr>
        <p:txBody>
          <a:bodyPr wrap="square">
            <a:spAutoFit/>
          </a:bodyPr>
          <a:lstStyle/>
          <a:p>
            <a:r>
              <a:rPr lang="en-US" sz="850" dirty="0">
                <a:latin typeface="Times New Roman" panose="02020603050405020304" pitchFamily="18" charset="0"/>
                <a:cs typeface="Times New Roman" panose="02020603050405020304" pitchFamily="18" charset="0"/>
              </a:rPr>
              <a:t>Macedonia: The Institute for Research and European Studies (IRES)</a:t>
            </a:r>
          </a:p>
          <a:p>
            <a:r>
              <a:rPr lang="en-US" sz="850" dirty="0">
                <a:latin typeface="Times New Roman" panose="02020603050405020304" pitchFamily="18" charset="0"/>
                <a:cs typeface="Times New Roman" panose="02020603050405020304" pitchFamily="18" charset="0"/>
              </a:rPr>
              <a:t>Malaysia: Institute for Democracy and Economic Affairs (IDEAS)</a:t>
            </a:r>
          </a:p>
          <a:p>
            <a:r>
              <a:rPr lang="en-US" sz="850" dirty="0" smtClean="0">
                <a:latin typeface="Times New Roman" panose="02020603050405020304" pitchFamily="18" charset="0"/>
                <a:cs typeface="Times New Roman" panose="02020603050405020304" pitchFamily="18" charset="0"/>
              </a:rPr>
              <a:t>Mali: The Centre </a:t>
            </a:r>
            <a:r>
              <a:rPr lang="en-US" sz="850" dirty="0" err="1" smtClean="0">
                <a:latin typeface="Times New Roman" panose="02020603050405020304" pitchFamily="18" charset="0"/>
                <a:cs typeface="Times New Roman" panose="02020603050405020304" pitchFamily="18" charset="0"/>
              </a:rPr>
              <a:t>Kassoum</a:t>
            </a:r>
            <a:r>
              <a:rPr lang="en-US" sz="850" dirty="0" smtClean="0">
                <a:latin typeface="Times New Roman" panose="02020603050405020304" pitchFamily="18" charset="0"/>
                <a:cs typeface="Times New Roman" panose="02020603050405020304" pitchFamily="18" charset="0"/>
              </a:rPr>
              <a:t> </a:t>
            </a:r>
            <a:r>
              <a:rPr lang="en-US" sz="850" dirty="0" err="1" smtClean="0">
                <a:latin typeface="Times New Roman" panose="02020603050405020304" pitchFamily="18" charset="0"/>
                <a:cs typeface="Times New Roman" panose="02020603050405020304" pitchFamily="18" charset="0"/>
              </a:rPr>
              <a:t>Coulibaly</a:t>
            </a:r>
            <a:endParaRPr lang="en-US" sz="850" dirty="0" smtClean="0">
              <a:latin typeface="Times New Roman" panose="02020603050405020304" pitchFamily="18" charset="0"/>
              <a:cs typeface="Times New Roman" panose="02020603050405020304" pitchFamily="18" charset="0"/>
            </a:endParaRPr>
          </a:p>
          <a:p>
            <a:r>
              <a:rPr lang="en-US" sz="850" dirty="0" smtClean="0">
                <a:latin typeface="Times New Roman" panose="02020603050405020304" pitchFamily="18" charset="0"/>
                <a:cs typeface="Times New Roman" panose="02020603050405020304" pitchFamily="18" charset="0"/>
              </a:rPr>
              <a:t>Mexico</a:t>
            </a:r>
            <a:r>
              <a:rPr lang="en-US" sz="850" dirty="0">
                <a:latin typeface="Times New Roman" panose="02020603050405020304" pitchFamily="18" charset="0"/>
                <a:cs typeface="Times New Roman" panose="02020603050405020304" pitchFamily="18" charset="0"/>
              </a:rPr>
              <a:t>: Caminos de la Libertad</a:t>
            </a:r>
          </a:p>
          <a:p>
            <a:r>
              <a:rPr lang="en-US" sz="850" dirty="0">
                <a:latin typeface="Times New Roman" panose="02020603050405020304" pitchFamily="18" charset="0"/>
                <a:cs typeface="Times New Roman" panose="02020603050405020304" pitchFamily="18" charset="0"/>
              </a:rPr>
              <a:t>Mongolia: Open Society Forum</a:t>
            </a:r>
          </a:p>
          <a:p>
            <a:r>
              <a:rPr lang="en-US" sz="850" dirty="0">
                <a:latin typeface="Times New Roman" panose="02020603050405020304" pitchFamily="18" charset="0"/>
                <a:cs typeface="Times New Roman" panose="02020603050405020304" pitchFamily="18" charset="0"/>
              </a:rPr>
              <a:t>Montenegro: The Institute for Entrepreneurship and Economic Development (IPER)</a:t>
            </a:r>
          </a:p>
          <a:p>
            <a:r>
              <a:rPr lang="en-US" sz="850" dirty="0" err="1" smtClean="0">
                <a:latin typeface="Times New Roman" panose="02020603050405020304" pitchFamily="18" charset="0"/>
                <a:cs typeface="Times New Roman" panose="02020603050405020304" pitchFamily="18" charset="0"/>
              </a:rPr>
              <a:t>Nambia</a:t>
            </a:r>
            <a:r>
              <a:rPr lang="en-US" sz="850" dirty="0" smtClean="0">
                <a:latin typeface="Times New Roman" panose="02020603050405020304" pitchFamily="18" charset="0"/>
                <a:cs typeface="Times New Roman" panose="02020603050405020304" pitchFamily="18" charset="0"/>
              </a:rPr>
              <a:t>: </a:t>
            </a:r>
            <a:r>
              <a:rPr lang="en-US" sz="850" dirty="0">
                <a:latin typeface="Times New Roman" panose="02020603050405020304" pitchFamily="18" charset="0"/>
                <a:cs typeface="Times New Roman" panose="02020603050405020304" pitchFamily="18" charset="0"/>
              </a:rPr>
              <a:t>The </a:t>
            </a:r>
            <a:r>
              <a:rPr lang="en-US" sz="850" dirty="0" err="1">
                <a:latin typeface="Times New Roman" panose="02020603050405020304" pitchFamily="18" charset="0"/>
                <a:cs typeface="Times New Roman" panose="02020603050405020304" pitchFamily="18" charset="0"/>
              </a:rPr>
              <a:t>Chevauchee</a:t>
            </a:r>
            <a:r>
              <a:rPr lang="en-US" sz="850" dirty="0">
                <a:latin typeface="Times New Roman" panose="02020603050405020304" pitchFamily="18" charset="0"/>
                <a:cs typeface="Times New Roman" panose="02020603050405020304" pitchFamily="18" charset="0"/>
              </a:rPr>
              <a:t> Foundation</a:t>
            </a:r>
          </a:p>
          <a:p>
            <a:r>
              <a:rPr lang="en-US" sz="850" dirty="0">
                <a:latin typeface="Times New Roman" panose="02020603050405020304" pitchFamily="18" charset="0"/>
                <a:cs typeface="Times New Roman" panose="02020603050405020304" pitchFamily="18" charset="0"/>
              </a:rPr>
              <a:t>Nepal: </a:t>
            </a:r>
            <a:r>
              <a:rPr lang="en-US" sz="850" dirty="0" err="1">
                <a:latin typeface="Times New Roman" panose="02020603050405020304" pitchFamily="18" charset="0"/>
                <a:cs typeface="Times New Roman" panose="02020603050405020304" pitchFamily="18" charset="0"/>
              </a:rPr>
              <a:t>Samriddi</a:t>
            </a:r>
            <a:r>
              <a:rPr lang="en-US" sz="850" dirty="0">
                <a:latin typeface="Times New Roman" panose="02020603050405020304" pitchFamily="18" charset="0"/>
                <a:cs typeface="Times New Roman" panose="02020603050405020304" pitchFamily="18" charset="0"/>
              </a:rPr>
              <a:t>, The Prosperity Foundation</a:t>
            </a:r>
          </a:p>
          <a:p>
            <a:r>
              <a:rPr lang="en-US" sz="850" dirty="0">
                <a:latin typeface="Times New Roman" panose="02020603050405020304" pitchFamily="18" charset="0"/>
                <a:cs typeface="Times New Roman" panose="02020603050405020304" pitchFamily="18" charset="0"/>
              </a:rPr>
              <a:t>New Zealand: The New Zealand Initiative</a:t>
            </a:r>
          </a:p>
          <a:p>
            <a:r>
              <a:rPr lang="en-US" sz="850" dirty="0">
                <a:latin typeface="Times New Roman" panose="02020603050405020304" pitchFamily="18" charset="0"/>
                <a:cs typeface="Times New Roman" panose="02020603050405020304" pitchFamily="18" charset="0"/>
              </a:rPr>
              <a:t>Nicaragua: Nicaraguan Foundation for Economic and Social Development (FUNIDES)</a:t>
            </a:r>
          </a:p>
          <a:p>
            <a:r>
              <a:rPr lang="en-US" sz="850" dirty="0">
                <a:latin typeface="Times New Roman" panose="02020603050405020304" pitchFamily="18" charset="0"/>
                <a:cs typeface="Times New Roman" panose="02020603050405020304" pitchFamily="18" charset="0"/>
              </a:rPr>
              <a:t>Nigeria: Initiative of Public Policy Analysis</a:t>
            </a:r>
          </a:p>
          <a:p>
            <a:r>
              <a:rPr lang="en-US" sz="850" dirty="0">
                <a:latin typeface="Times New Roman" panose="02020603050405020304" pitchFamily="18" charset="0"/>
                <a:cs typeface="Times New Roman" panose="02020603050405020304" pitchFamily="18" charset="0"/>
              </a:rPr>
              <a:t>Norway: Center for Business and Society Incorporated (</a:t>
            </a:r>
            <a:r>
              <a:rPr lang="en-US" sz="850" dirty="0" err="1">
                <a:latin typeface="Times New Roman" panose="02020603050405020304" pitchFamily="18" charset="0"/>
                <a:cs typeface="Times New Roman" panose="02020603050405020304" pitchFamily="18" charset="0"/>
              </a:rPr>
              <a:t>Civita</a:t>
            </a:r>
            <a:r>
              <a:rPr lang="en-US" sz="850" dirty="0">
                <a:latin typeface="Times New Roman" panose="02020603050405020304" pitchFamily="18" charset="0"/>
                <a:cs typeface="Times New Roman" panose="02020603050405020304" pitchFamily="18" charset="0"/>
              </a:rPr>
              <a:t>)</a:t>
            </a:r>
          </a:p>
          <a:p>
            <a:r>
              <a:rPr lang="en-US" sz="850" dirty="0">
                <a:latin typeface="Times New Roman" panose="02020603050405020304" pitchFamily="18" charset="0"/>
                <a:cs typeface="Times New Roman" panose="02020603050405020304" pitchFamily="18" charset="0"/>
              </a:rPr>
              <a:t>Oman: International Research Foundation (IRF)</a:t>
            </a:r>
          </a:p>
          <a:p>
            <a:r>
              <a:rPr lang="en-US" sz="850" dirty="0">
                <a:latin typeface="Times New Roman" panose="02020603050405020304" pitchFamily="18" charset="0"/>
                <a:cs typeface="Times New Roman" panose="02020603050405020304" pitchFamily="18" charset="0"/>
              </a:rPr>
              <a:t>Pakistan: Alternate Solutions Institute</a:t>
            </a:r>
          </a:p>
          <a:p>
            <a:r>
              <a:rPr lang="en-US" sz="850" dirty="0">
                <a:latin typeface="Times New Roman" panose="02020603050405020304" pitchFamily="18" charset="0"/>
                <a:cs typeface="Times New Roman" panose="02020603050405020304" pitchFamily="18" charset="0"/>
              </a:rPr>
              <a:t>Palestine: Pal-Think for Strategic Studies</a:t>
            </a:r>
          </a:p>
          <a:p>
            <a:r>
              <a:rPr lang="en-US" sz="850" dirty="0">
                <a:latin typeface="Times New Roman" panose="02020603050405020304" pitchFamily="18" charset="0"/>
                <a:cs typeface="Times New Roman" panose="02020603050405020304" pitchFamily="18" charset="0"/>
              </a:rPr>
              <a:t>Panama: </a:t>
            </a:r>
            <a:r>
              <a:rPr lang="en-US" sz="850" dirty="0" err="1">
                <a:latin typeface="Times New Roman" panose="02020603050405020304" pitchFamily="18" charset="0"/>
                <a:cs typeface="Times New Roman" panose="02020603050405020304" pitchFamily="18" charset="0"/>
              </a:rPr>
              <a:t>Fundación</a:t>
            </a:r>
            <a:r>
              <a:rPr lang="en-US" sz="850" dirty="0">
                <a:latin typeface="Times New Roman" panose="02020603050405020304" pitchFamily="18" charset="0"/>
                <a:cs typeface="Times New Roman" panose="02020603050405020304" pitchFamily="18" charset="0"/>
              </a:rPr>
              <a:t> Libertad</a:t>
            </a:r>
          </a:p>
          <a:p>
            <a:r>
              <a:rPr lang="en-US" sz="850" dirty="0">
                <a:latin typeface="Times New Roman" panose="02020603050405020304" pitchFamily="18" charset="0"/>
                <a:cs typeface="Times New Roman" panose="02020603050405020304" pitchFamily="18" charset="0"/>
              </a:rPr>
              <a:t>Paraguay: The </a:t>
            </a:r>
            <a:r>
              <a:rPr lang="en-US" sz="850" dirty="0" err="1">
                <a:latin typeface="Times New Roman" panose="02020603050405020304" pitchFamily="18" charset="0"/>
                <a:cs typeface="Times New Roman" panose="02020603050405020304" pitchFamily="18" charset="0"/>
              </a:rPr>
              <a:t>Fundacion</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Issos</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para</a:t>
            </a:r>
            <a:r>
              <a:rPr lang="en-US" sz="850" dirty="0">
                <a:latin typeface="Times New Roman" panose="02020603050405020304" pitchFamily="18" charset="0"/>
                <a:cs typeface="Times New Roman" panose="02020603050405020304" pitchFamily="18" charset="0"/>
              </a:rPr>
              <a:t> la Libertad y el </a:t>
            </a:r>
            <a:r>
              <a:rPr lang="en-US" sz="850" dirty="0" err="1">
                <a:latin typeface="Times New Roman" panose="02020603050405020304" pitchFamily="18" charset="0"/>
                <a:cs typeface="Times New Roman" panose="02020603050405020304" pitchFamily="18" charset="0"/>
              </a:rPr>
              <a:t>Desarrollo</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Peru: Centro de </a:t>
            </a:r>
            <a:r>
              <a:rPr lang="en-US" sz="850" dirty="0" err="1">
                <a:latin typeface="Times New Roman" panose="02020603050405020304" pitchFamily="18" charset="0"/>
                <a:cs typeface="Times New Roman" panose="02020603050405020304" pitchFamily="18" charset="0"/>
              </a:rPr>
              <a:t>Investigación</a:t>
            </a:r>
            <a:r>
              <a:rPr lang="en-US" sz="850" dirty="0">
                <a:latin typeface="Times New Roman" panose="02020603050405020304" pitchFamily="18" charset="0"/>
                <a:cs typeface="Times New Roman" panose="02020603050405020304" pitchFamily="18" charset="0"/>
              </a:rPr>
              <a:t> y </a:t>
            </a:r>
            <a:r>
              <a:rPr lang="en-US" sz="850" dirty="0" err="1">
                <a:latin typeface="Times New Roman" panose="02020603050405020304" pitchFamily="18" charset="0"/>
                <a:cs typeface="Times New Roman" panose="02020603050405020304" pitchFamily="18" charset="0"/>
              </a:rPr>
              <a:t>Estudios</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Legales</a:t>
            </a:r>
            <a:r>
              <a:rPr lang="en-US" sz="850" dirty="0">
                <a:latin typeface="Times New Roman" panose="02020603050405020304" pitchFamily="18" charset="0"/>
                <a:cs typeface="Times New Roman" panose="02020603050405020304" pitchFamily="18" charset="0"/>
              </a:rPr>
              <a:t> (CITEL)</a:t>
            </a:r>
          </a:p>
          <a:p>
            <a:r>
              <a:rPr lang="en-US" sz="850" dirty="0">
                <a:latin typeface="Times New Roman" panose="02020603050405020304" pitchFamily="18" charset="0"/>
                <a:cs typeface="Times New Roman" panose="02020603050405020304" pitchFamily="18" charset="0"/>
              </a:rPr>
              <a:t>Philippines: Center for Research and Communication</a:t>
            </a:r>
          </a:p>
          <a:p>
            <a:r>
              <a:rPr lang="en-US" sz="850" dirty="0">
                <a:latin typeface="Times New Roman" panose="02020603050405020304" pitchFamily="18" charset="0"/>
                <a:cs typeface="Times New Roman" panose="02020603050405020304" pitchFamily="18" charset="0"/>
              </a:rPr>
              <a:t>Poland: Centrum IM. </a:t>
            </a:r>
            <a:r>
              <a:rPr lang="en-US" sz="850" dirty="0" err="1">
                <a:latin typeface="Times New Roman" panose="02020603050405020304" pitchFamily="18" charset="0"/>
                <a:cs typeface="Times New Roman" panose="02020603050405020304" pitchFamily="18" charset="0"/>
              </a:rPr>
              <a:t>Adama</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Smitha</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Portugal: </a:t>
            </a:r>
            <a:r>
              <a:rPr lang="en-US" sz="850" dirty="0" err="1">
                <a:latin typeface="Times New Roman" panose="02020603050405020304" pitchFamily="18" charset="0"/>
                <a:cs typeface="Times New Roman" panose="02020603050405020304" pitchFamily="18" charset="0"/>
              </a:rPr>
              <a:t>Causa</a:t>
            </a:r>
            <a:r>
              <a:rPr lang="en-US" sz="850" dirty="0">
                <a:latin typeface="Times New Roman" panose="02020603050405020304" pitchFamily="18" charset="0"/>
                <a:cs typeface="Times New Roman" panose="02020603050405020304" pitchFamily="18" charset="0"/>
              </a:rPr>
              <a:t> Liberal</a:t>
            </a:r>
          </a:p>
          <a:p>
            <a:r>
              <a:rPr lang="en-US" sz="850" dirty="0">
                <a:latin typeface="Times New Roman" panose="02020603050405020304" pitchFamily="18" charset="0"/>
                <a:cs typeface="Times New Roman" panose="02020603050405020304" pitchFamily="18" charset="0"/>
              </a:rPr>
              <a:t>Romania: Center for Institutional Analysis and Development </a:t>
            </a:r>
            <a:r>
              <a:rPr lang="en-US" sz="850" dirty="0" err="1">
                <a:latin typeface="Times New Roman" panose="02020603050405020304" pitchFamily="18" charset="0"/>
                <a:cs typeface="Times New Roman" panose="02020603050405020304" pitchFamily="18" charset="0"/>
              </a:rPr>
              <a:t>Eleutheria</a:t>
            </a:r>
            <a:r>
              <a:rPr lang="en-US" sz="850" dirty="0">
                <a:latin typeface="Times New Roman" panose="02020603050405020304" pitchFamily="18" charset="0"/>
                <a:cs typeface="Times New Roman" panose="02020603050405020304" pitchFamily="18" charset="0"/>
              </a:rPr>
              <a:t> (CADI)</a:t>
            </a:r>
          </a:p>
          <a:p>
            <a:r>
              <a:rPr lang="en-US" sz="850" dirty="0">
                <a:latin typeface="Times New Roman" panose="02020603050405020304" pitchFamily="18" charset="0"/>
                <a:cs typeface="Times New Roman" panose="02020603050405020304" pitchFamily="18" charset="0"/>
              </a:rPr>
              <a:t>Russia: Institute of Economic Analysis (IEA)</a:t>
            </a:r>
          </a:p>
          <a:p>
            <a:r>
              <a:rPr lang="en-US" sz="850" dirty="0">
                <a:latin typeface="Times New Roman" panose="02020603050405020304" pitchFamily="18" charset="0"/>
                <a:cs typeface="Times New Roman" panose="02020603050405020304" pitchFamily="18" charset="0"/>
              </a:rPr>
              <a:t>Serbia: Libertarian Club - </a:t>
            </a:r>
            <a:r>
              <a:rPr lang="en-US" sz="850" dirty="0" err="1">
                <a:latin typeface="Times New Roman" panose="02020603050405020304" pitchFamily="18" charset="0"/>
                <a:cs typeface="Times New Roman" panose="02020603050405020304" pitchFamily="18" charset="0"/>
              </a:rPr>
              <a:t>Libek</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Slovak Republic: The F.A. Hayek Foundation</a:t>
            </a:r>
          </a:p>
          <a:p>
            <a:r>
              <a:rPr lang="en-US" sz="850" dirty="0">
                <a:latin typeface="Times New Roman" panose="02020603050405020304" pitchFamily="18" charset="0"/>
                <a:cs typeface="Times New Roman" panose="02020603050405020304" pitchFamily="18" charset="0"/>
              </a:rPr>
              <a:t>Slovenia: Visio Institute</a:t>
            </a:r>
          </a:p>
          <a:p>
            <a:r>
              <a:rPr lang="en-US" sz="850" dirty="0">
                <a:latin typeface="Times New Roman" panose="02020603050405020304" pitchFamily="18" charset="0"/>
                <a:cs typeface="Times New Roman" panose="02020603050405020304" pitchFamily="18" charset="0"/>
              </a:rPr>
              <a:t>South Africa: The Free Market Foundation (Southern Africa)</a:t>
            </a:r>
          </a:p>
          <a:p>
            <a:r>
              <a:rPr lang="en-US" sz="850" dirty="0">
                <a:latin typeface="Times New Roman" panose="02020603050405020304" pitchFamily="18" charset="0"/>
                <a:cs typeface="Times New Roman" panose="02020603050405020304" pitchFamily="18" charset="0"/>
              </a:rPr>
              <a:t>Spain: </a:t>
            </a:r>
            <a:r>
              <a:rPr lang="en-US" sz="850" dirty="0" err="1">
                <a:latin typeface="Times New Roman" panose="02020603050405020304" pitchFamily="18" charset="0"/>
                <a:cs typeface="Times New Roman" panose="02020603050405020304" pitchFamily="18" charset="0"/>
              </a:rPr>
              <a:t>Fundació</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Catalunya</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Oberta</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Sri Lanka: The Pathfinder Foundation</a:t>
            </a:r>
          </a:p>
          <a:p>
            <a:r>
              <a:rPr lang="en-US" sz="850" dirty="0">
                <a:latin typeface="Times New Roman" panose="02020603050405020304" pitchFamily="18" charset="0"/>
                <a:cs typeface="Times New Roman" panose="02020603050405020304" pitchFamily="18" charset="0"/>
              </a:rPr>
              <a:t>Sudan: Nile Institute of Economic Studies</a:t>
            </a:r>
          </a:p>
          <a:p>
            <a:r>
              <a:rPr lang="en-US" sz="850" dirty="0">
                <a:latin typeface="Times New Roman" panose="02020603050405020304" pitchFamily="18" charset="0"/>
                <a:cs typeface="Times New Roman" panose="02020603050405020304" pitchFamily="18" charset="0"/>
              </a:rPr>
              <a:t>Sweden: </a:t>
            </a:r>
            <a:r>
              <a:rPr lang="en-US" sz="850" dirty="0" err="1">
                <a:latin typeface="Times New Roman" panose="02020603050405020304" pitchFamily="18" charset="0"/>
                <a:cs typeface="Times New Roman" panose="02020603050405020304" pitchFamily="18" charset="0"/>
              </a:rPr>
              <a:t>Timbro</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Switzerland: </a:t>
            </a:r>
            <a:r>
              <a:rPr lang="en-US" sz="850" dirty="0" err="1">
                <a:latin typeface="Times New Roman" panose="02020603050405020304" pitchFamily="18" charset="0"/>
                <a:cs typeface="Times New Roman" panose="02020603050405020304" pitchFamily="18" charset="0"/>
              </a:rPr>
              <a:t>Liberales</a:t>
            </a:r>
            <a:r>
              <a:rPr lang="en-US" sz="850" dirty="0">
                <a:latin typeface="Times New Roman" panose="02020603050405020304" pitchFamily="18" charset="0"/>
                <a:cs typeface="Times New Roman" panose="02020603050405020304" pitchFamily="18" charset="0"/>
              </a:rPr>
              <a:t> </a:t>
            </a:r>
            <a:r>
              <a:rPr lang="en-US" sz="850" dirty="0" err="1">
                <a:latin typeface="Times New Roman" panose="02020603050405020304" pitchFamily="18" charset="0"/>
                <a:cs typeface="Times New Roman" panose="02020603050405020304" pitchFamily="18" charset="0"/>
              </a:rPr>
              <a:t>Institut</a:t>
            </a:r>
            <a:endParaRPr lang="en-US" sz="850" dirty="0">
              <a:latin typeface="Times New Roman" panose="02020603050405020304" pitchFamily="18" charset="0"/>
              <a:cs typeface="Times New Roman" panose="02020603050405020304" pitchFamily="18" charset="0"/>
            </a:endParaRPr>
          </a:p>
          <a:p>
            <a:r>
              <a:rPr lang="en-US" sz="850" dirty="0">
                <a:latin typeface="Times New Roman" panose="02020603050405020304" pitchFamily="18" charset="0"/>
                <a:cs typeface="Times New Roman" panose="02020603050405020304" pitchFamily="18" charset="0"/>
              </a:rPr>
              <a:t>Tajikistan: Tajikistan Free Market Centre</a:t>
            </a:r>
          </a:p>
          <a:p>
            <a:r>
              <a:rPr lang="en-US" sz="850" dirty="0">
                <a:latin typeface="Times New Roman" panose="02020603050405020304" pitchFamily="18" charset="0"/>
                <a:cs typeface="Times New Roman" panose="02020603050405020304" pitchFamily="18" charset="0"/>
              </a:rPr>
              <a:t>Tanzania: </a:t>
            </a:r>
            <a:r>
              <a:rPr lang="en-US" sz="850" dirty="0" err="1">
                <a:latin typeface="Times New Roman" panose="02020603050405020304" pitchFamily="18" charset="0"/>
                <a:cs typeface="Times New Roman" panose="02020603050405020304" pitchFamily="18" charset="0"/>
              </a:rPr>
              <a:t>Uhuru</a:t>
            </a:r>
            <a:r>
              <a:rPr lang="en-US" sz="850" dirty="0">
                <a:latin typeface="Times New Roman" panose="02020603050405020304" pitchFamily="18" charset="0"/>
                <a:cs typeface="Times New Roman" panose="02020603050405020304" pitchFamily="18" charset="0"/>
              </a:rPr>
              <a:t> Initiative for Policy &amp; Education</a:t>
            </a:r>
          </a:p>
          <a:p>
            <a:pPr fontAlgn="base">
              <a:spcBef>
                <a:spcPct val="0"/>
              </a:spcBef>
              <a:spcAft>
                <a:spcPct val="0"/>
              </a:spcAft>
              <a:defRPr/>
            </a:pPr>
            <a:endParaRPr lang="en-CA" sz="850" b="1" dirty="0">
              <a:solidFill>
                <a:srgbClr val="000000"/>
              </a:solidFill>
              <a:effectLst>
                <a:outerShdw blurRad="38100" dist="38100" dir="2700000" algn="tl">
                  <a:srgbClr val="000000"/>
                </a:outerShdw>
              </a:effectLst>
              <a:latin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336958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304800" y="381000"/>
            <a:ext cx="7467600" cy="1143000"/>
          </a:xfrm>
        </p:spPr>
        <p:txBody>
          <a:bodyPr/>
          <a:lstStyle/>
          <a:p>
            <a:pPr eaLnBrk="1" hangingPunct="1">
              <a:defRPr/>
            </a:pPr>
            <a:r>
              <a:rPr lang="en-US" b="1">
                <a:effectLst>
                  <a:outerShdw blurRad="38100" dist="38100" dir="2700000" algn="tl">
                    <a:srgbClr val="000000"/>
                  </a:outerShdw>
                </a:effectLst>
              </a:rPr>
              <a:t>Why is Economic Freedom Important?</a:t>
            </a:r>
          </a:p>
        </p:txBody>
      </p:sp>
      <p:sp>
        <p:nvSpPr>
          <p:cNvPr id="20483" name="Rectangle 3"/>
          <p:cNvSpPr>
            <a:spLocks noGrp="1" noChangeArrowheads="1"/>
          </p:cNvSpPr>
          <p:nvPr>
            <p:ph type="body" idx="4294967295"/>
          </p:nvPr>
        </p:nvSpPr>
        <p:spPr>
          <a:xfrm>
            <a:off x="457200" y="1981200"/>
            <a:ext cx="8229600" cy="4525963"/>
          </a:xfrm>
          <a:noFill/>
        </p:spPr>
        <p:txBody>
          <a:bodyPr lIns="92075" tIns="46038" rIns="92075" bIns="46038"/>
          <a:lstStyle/>
          <a:p>
            <a:pPr eaLnBrk="1" hangingPunct="1"/>
            <a:r>
              <a:rPr lang="en-US" altLang="en-US" smtClean="0"/>
              <a:t>Economic rights are fundamental rights in the sense that without them there can be no political freedom or civil freedoms</a:t>
            </a:r>
          </a:p>
          <a:p>
            <a:pPr eaLnBrk="1" hangingPunct="1"/>
            <a:r>
              <a:rPr lang="en-US" altLang="en-US" smtClean="0"/>
              <a:t>They are a prerequisite for growth and development</a:t>
            </a:r>
          </a:p>
          <a:p>
            <a:pPr eaLnBrk="1" hangingPunct="1"/>
            <a:r>
              <a:rPr lang="en-US" altLang="en-US" smtClean="0"/>
              <a:t>They are a prerequisite for broader human development</a:t>
            </a:r>
          </a:p>
        </p:txBody>
      </p:sp>
    </p:spTree>
    <p:extLst>
      <p:ext uri="{BB962C8B-B14F-4D97-AF65-F5344CB8AC3E}">
        <p14:creationId xmlns:p14="http://schemas.microsoft.com/office/powerpoint/2010/main" val="189543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dissolve">
                                      <p:cBhvr>
                                        <p:cTn id="7"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381000" y="2667000"/>
            <a:ext cx="8153400" cy="1143000"/>
          </a:xfrm>
        </p:spPr>
        <p:txBody>
          <a:bodyPr/>
          <a:lstStyle/>
          <a:p>
            <a:pPr eaLnBrk="1" hangingPunct="1">
              <a:defRPr/>
            </a:pPr>
            <a:r>
              <a:rPr lang="en-US" smtClean="0">
                <a:effectLst>
                  <a:outerShdw blurRad="38100" dist="38100" dir="2700000" algn="tl">
                    <a:srgbClr val="000000"/>
                  </a:outerShdw>
                </a:effectLst>
              </a:rPr>
              <a:t>The impact on prosperity</a:t>
            </a:r>
            <a:br>
              <a:rPr lang="en-US" smtClean="0">
                <a:effectLst>
                  <a:outerShdw blurRad="38100" dist="38100" dir="2700000" algn="tl">
                    <a:srgbClr val="000000"/>
                  </a:outerShdw>
                </a:effectLst>
              </a:rPr>
            </a:br>
            <a:r>
              <a:rPr lang="en-US" smtClean="0">
                <a:effectLst>
                  <a:outerShdw blurRad="38100" dist="38100" dir="2700000" algn="tl">
                    <a:srgbClr val="000000"/>
                  </a:outerShdw>
                </a:effectLst>
              </a:rPr>
              <a:t> and development</a:t>
            </a:r>
          </a:p>
        </p:txBody>
      </p:sp>
    </p:spTree>
    <p:extLst>
      <p:ext uri="{BB962C8B-B14F-4D97-AF65-F5344CB8AC3E}">
        <p14:creationId xmlns:p14="http://schemas.microsoft.com/office/powerpoint/2010/main" val="3314249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304800" y="304800"/>
            <a:ext cx="7239000" cy="990600"/>
          </a:xfrm>
        </p:spPr>
        <p:txBody>
          <a:bodyPr/>
          <a:lstStyle/>
          <a:p>
            <a:pPr eaLnBrk="1" hangingPunct="1">
              <a:defRPr/>
            </a:pPr>
            <a:r>
              <a:rPr lang="en-US" sz="3600" dirty="0">
                <a:effectLst>
                  <a:outerShdw blurRad="38100" dist="38100" dir="2700000" algn="tl">
                    <a:srgbClr val="000000"/>
                  </a:outerShdw>
                </a:effectLst>
              </a:rPr>
              <a:t>Per Capita Income and Economic Freedom Quartile</a:t>
            </a:r>
            <a:br>
              <a:rPr lang="en-US" sz="3600" dirty="0">
                <a:effectLst>
                  <a:outerShdw blurRad="38100" dist="38100" dir="2700000" algn="tl">
                    <a:srgbClr val="000000"/>
                  </a:outerShdw>
                </a:effectLst>
              </a:rPr>
            </a:br>
            <a:endParaRPr lang="en-US" sz="1200" dirty="0">
              <a:effectLst>
                <a:outerShdw blurRad="38100" dist="38100" dir="2700000" algn="tl">
                  <a:srgbClr val="000000"/>
                </a:outerShdw>
              </a:effectLst>
            </a:endParaRPr>
          </a:p>
        </p:txBody>
      </p:sp>
      <p:graphicFrame>
        <p:nvGraphicFramePr>
          <p:cNvPr id="2" name="Object 3"/>
          <p:cNvGraphicFramePr>
            <a:graphicFrameLocks noGrp="1" noChangeAspect="1"/>
          </p:cNvGraphicFramePr>
          <p:nvPr>
            <p:ph type="chart" idx="4294967295"/>
            <p:extLst>
              <p:ext uri="{D42A27DB-BD31-4B8C-83A1-F6EECF244321}">
                <p14:modId xmlns:p14="http://schemas.microsoft.com/office/powerpoint/2010/main" val="3343084867"/>
              </p:ext>
            </p:extLst>
          </p:nvPr>
        </p:nvGraphicFramePr>
        <p:xfrm>
          <a:off x="0" y="1408113"/>
          <a:ext cx="91186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p:cNvSpPr txBox="1">
            <a:spLocks noChangeArrowheads="1"/>
          </p:cNvSpPr>
          <p:nvPr/>
        </p:nvSpPr>
        <p:spPr bwMode="auto">
          <a:xfrm>
            <a:off x="1905000" y="5822156"/>
            <a:ext cx="6172200" cy="519113"/>
          </a:xfrm>
          <a:prstGeom prst="rect">
            <a:avLst/>
          </a:prstGeom>
          <a:solidFill>
            <a:srgbClr val="FFFFCC"/>
          </a:solidFill>
          <a:ln w="9525">
            <a:noFill/>
            <a:miter lim="800000"/>
            <a:headEnd/>
            <a:tailEnd/>
          </a:ln>
          <a:effectLst/>
        </p:spPr>
        <p:txBody>
          <a:bodyPr lIns="92075" tIns="46038" rIns="92075" bIns="46038">
            <a:spAutoFit/>
          </a:bodyPr>
          <a:lstStyle>
            <a:lvl1pPr algn="ctr">
              <a:defRPr sz="2400">
                <a:solidFill>
                  <a:schemeClr val="tx1"/>
                </a:solidFill>
                <a:latin typeface="Times New Roman" pitchFamily="18" charset="0"/>
              </a:defRPr>
            </a:lvl1pPr>
            <a:lvl2pPr marL="742950" indent="-285750" algn="ctr">
              <a:defRPr sz="2400">
                <a:solidFill>
                  <a:schemeClr val="tx1"/>
                </a:solidFill>
                <a:latin typeface="Times New Roman" pitchFamily="18" charset="0"/>
              </a:defRPr>
            </a:lvl2pPr>
            <a:lvl3pPr marL="1143000" indent="-228600" algn="ctr">
              <a:defRPr sz="2400">
                <a:solidFill>
                  <a:schemeClr val="tx1"/>
                </a:solidFill>
                <a:latin typeface="Times New Roman" pitchFamily="18" charset="0"/>
              </a:defRPr>
            </a:lvl3pPr>
            <a:lvl4pPr marL="1600200" indent="-228600" algn="ctr">
              <a:defRPr sz="2400">
                <a:solidFill>
                  <a:schemeClr val="tx1"/>
                </a:solidFill>
                <a:latin typeface="Times New Roman" pitchFamily="18" charset="0"/>
              </a:defRPr>
            </a:lvl4pPr>
            <a:lvl5pPr marL="2057400" indent="-228600" algn="ctr">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fontAlgn="base">
              <a:spcBef>
                <a:spcPct val="50000"/>
              </a:spcBef>
              <a:spcAft>
                <a:spcPct val="0"/>
              </a:spcAft>
              <a:buClr>
                <a:srgbClr val="000000"/>
              </a:buClr>
              <a:buSzPct val="75000"/>
              <a:buFont typeface="Monotype Sorts" pitchFamily="2" charset="2"/>
              <a:buNone/>
              <a:defRPr/>
            </a:pPr>
            <a:r>
              <a:rPr lang="en-US" sz="2800" b="1" dirty="0" smtClean="0">
                <a:solidFill>
                  <a:srgbClr val="FF0066"/>
                </a:solidFill>
                <a:effectLst>
                  <a:outerShdw blurRad="38100" dist="38100" dir="2700000" algn="tl">
                    <a:srgbClr val="000000"/>
                  </a:outerShdw>
                </a:effectLst>
                <a:latin typeface="Arial" charset="0"/>
              </a:rPr>
              <a:t>Most Free ……………. Least Free </a:t>
            </a:r>
          </a:p>
        </p:txBody>
      </p:sp>
    </p:spTree>
    <p:extLst>
      <p:ext uri="{BB962C8B-B14F-4D97-AF65-F5344CB8AC3E}">
        <p14:creationId xmlns:p14="http://schemas.microsoft.com/office/powerpoint/2010/main" val="3109309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41988"/>
                                        </p:tgtEl>
                                        <p:attrNameLst>
                                          <p:attrName>style.visibility</p:attrName>
                                        </p:attrNameLst>
                                      </p:cBhvr>
                                      <p:to>
                                        <p:strVal val="visible"/>
                                      </p:to>
                                    </p:set>
                                    <p:animEffect transition="in" filter="wipe(left)">
                                      <p:cBhvr>
                                        <p:cTn id="11" dur="75"/>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1988"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4352</TotalTime>
  <Words>998</Words>
  <Application>Microsoft Office PowerPoint</Application>
  <PresentationFormat>On-screen Show (4:3)</PresentationFormat>
  <Paragraphs>174</Paragraphs>
  <Slides>23</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Default Design</vt:lpstr>
      <vt:lpstr>Clip</vt:lpstr>
      <vt:lpstr>  Economic Freedom of the World 2018 Annual Report  September 2018</vt:lpstr>
      <vt:lpstr>What is the Economic Freedom of the World Index?</vt:lpstr>
      <vt:lpstr>What is Economic Freedom</vt:lpstr>
      <vt:lpstr>Components of the Economic Freedom of the World Index </vt:lpstr>
      <vt:lpstr>Talk about making a difference …</vt:lpstr>
      <vt:lpstr>PowerPoint Presentation</vt:lpstr>
      <vt:lpstr>Why is Economic Freedom Important?</vt:lpstr>
      <vt:lpstr>The impact on prosperity  and development</vt:lpstr>
      <vt:lpstr>Per Capita Income and Economic Freedom Quartile </vt:lpstr>
      <vt:lpstr>Economic Freedom, the Poor, and Inequality</vt:lpstr>
      <vt:lpstr>Income Share of the Poorest 10% and Economic Freedom </vt:lpstr>
      <vt:lpstr>Income of the Poorest 10%  and Economic Freedom  (PPP, 2016)</vt:lpstr>
      <vt:lpstr>Poverty headcount ratio at $3.20 a day  (PPP, 2016) (% of population)</vt:lpstr>
      <vt:lpstr>PowerPoint Presentation</vt:lpstr>
      <vt:lpstr>Economic Freedom and Political Rights </vt:lpstr>
      <vt:lpstr>Economic Freedom and Civil Rights </vt:lpstr>
      <vt:lpstr>PowerPoint Presentation</vt:lpstr>
      <vt:lpstr>UN Gender Inequality Index: Normalized 0 – 10</vt:lpstr>
      <vt:lpstr>Life expectancy at birth</vt:lpstr>
      <vt:lpstr>Mortality rate, infant (per 1,000 live births) 2016</vt:lpstr>
      <vt:lpstr>Economic Freedom and  Life Satisfaction</vt:lpstr>
      <vt:lpstr>PowerPoint Presentation</vt:lpstr>
      <vt:lpstr>     www.fraserinstitute.org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Freedom in Central America    Presentation of the  Economic Freedom of the World 2015 Report  Central American Edition</dc:title>
  <dc:creator>reviewer 1</dc:creator>
  <cp:lastModifiedBy>Fred McMahon</cp:lastModifiedBy>
  <cp:revision>120</cp:revision>
  <dcterms:created xsi:type="dcterms:W3CDTF">2015-10-13T14:59:23Z</dcterms:created>
  <dcterms:modified xsi:type="dcterms:W3CDTF">2018-08-25T03:24:09Z</dcterms:modified>
</cp:coreProperties>
</file>