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9" r:id="rId3"/>
    <p:sldId id="260" r:id="rId4"/>
    <p:sldId id="261" r:id="rId5"/>
    <p:sldId id="262" r:id="rId6"/>
    <p:sldId id="263" r:id="rId7"/>
    <p:sldId id="274" r:id="rId8"/>
    <p:sldId id="275" r:id="rId9"/>
    <p:sldId id="276" r:id="rId10"/>
    <p:sldId id="364" r:id="rId11"/>
    <p:sldId id="278" r:id="rId12"/>
    <p:sldId id="279" r:id="rId13"/>
    <p:sldId id="280" r:id="rId14"/>
    <p:sldId id="281" r:id="rId15"/>
    <p:sldId id="282" r:id="rId16"/>
    <p:sldId id="283" r:id="rId17"/>
    <p:sldId id="284" r:id="rId18"/>
    <p:sldId id="365" r:id="rId19"/>
    <p:sldId id="286" r:id="rId20"/>
    <p:sldId id="321" r:id="rId21"/>
    <p:sldId id="32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p:scale>
          <a:sx n="77" d="100"/>
          <a:sy n="77" d="100"/>
        </p:scale>
        <p:origin x="-117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2828784119106699"/>
          <c:y val="2.3076923076923078E-2"/>
          <c:w val="0.75930521091811409"/>
          <c:h val="0.8"/>
        </c:manualLayout>
      </c:layout>
      <c:bar3DChart>
        <c:barDir val="col"/>
        <c:grouping val="stacked"/>
        <c:varyColors val="0"/>
        <c:ser>
          <c:idx val="0"/>
          <c:order val="0"/>
          <c:tx>
            <c:strRef>
              <c:f>Sheet1!$A$2</c:f>
              <c:strCache>
                <c:ptCount val="1"/>
                <c:pt idx="0">
                  <c:v>GDP per capita, PPP (constant 2000 international $, 2005) </c:v>
                </c:pt>
              </c:strCache>
            </c:strRef>
          </c:tx>
          <c:spPr>
            <a:solidFill>
              <a:srgbClr val="FFFF00"/>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"$"#,##0_);\("$"#,##0\)</c:formatCode>
                <c:ptCount val="4"/>
                <c:pt idx="0">
                  <c:v>6036.3680020393804</c:v>
                </c:pt>
                <c:pt idx="1">
                  <c:v>9415.7784985556136</c:v>
                </c:pt>
                <c:pt idx="2">
                  <c:v>21720.186643931356</c:v>
                </c:pt>
                <c:pt idx="3">
                  <c:v>38600.813651740311</c:v>
                </c:pt>
              </c:numCache>
            </c:numRef>
          </c:val>
        </c:ser>
        <c:ser>
          <c:idx val="1"/>
          <c:order val="1"/>
          <c:tx>
            <c:strRef>
              <c:f>Sheet1!$A$3</c:f>
              <c:strCache>
                <c:ptCount val="1"/>
              </c:strCache>
            </c:strRef>
          </c:tx>
          <c:spPr>
            <a:solidFill>
              <a:schemeClr val="accent2"/>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Sheet1!$B$4:$E$4</c:f>
              <c:numCache>
                <c:formatCode>General</c:formatCode>
                <c:ptCount val="4"/>
              </c:numCache>
            </c:numRef>
          </c:val>
        </c:ser>
        <c:dLbls>
          <c:showLegendKey val="0"/>
          <c:showVal val="0"/>
          <c:showCatName val="0"/>
          <c:showSerName val="0"/>
          <c:showPercent val="0"/>
          <c:showBubbleSize val="0"/>
        </c:dLbls>
        <c:gapWidth val="150"/>
        <c:gapDepth val="0"/>
        <c:shape val="box"/>
        <c:axId val="93560832"/>
        <c:axId val="93562368"/>
        <c:axId val="0"/>
      </c:bar3DChart>
      <c:catAx>
        <c:axId val="93560832"/>
        <c:scaling>
          <c:orientation val="maxMin"/>
        </c:scaling>
        <c:delete val="0"/>
        <c:axPos val="b"/>
        <c:numFmt formatCode="General" sourceLinked="1"/>
        <c:majorTickMark val="out"/>
        <c:minorTickMark val="none"/>
        <c:tickLblPos val="low"/>
        <c:spPr>
          <a:ln w="3740">
            <a:solidFill>
              <a:schemeClr val="tx1"/>
            </a:solidFill>
            <a:prstDash val="solid"/>
          </a:ln>
        </c:spPr>
        <c:txPr>
          <a:bodyPr rot="0" vert="horz"/>
          <a:lstStyle/>
          <a:p>
            <a:pPr>
              <a:defRPr sz="1590" b="1" i="0" u="none" strike="noStrike" baseline="0">
                <a:solidFill>
                  <a:schemeClr val="tx1"/>
                </a:solidFill>
                <a:latin typeface="Arial"/>
                <a:ea typeface="Arial"/>
                <a:cs typeface="Arial"/>
              </a:defRPr>
            </a:pPr>
            <a:endParaRPr lang="en-US"/>
          </a:p>
        </c:txPr>
        <c:crossAx val="93562368"/>
        <c:crosses val="autoZero"/>
        <c:auto val="1"/>
        <c:lblAlgn val="ctr"/>
        <c:lblOffset val="100"/>
        <c:tickLblSkip val="1"/>
        <c:tickMarkSkip val="1"/>
        <c:noMultiLvlLbl val="0"/>
      </c:catAx>
      <c:valAx>
        <c:axId val="93562368"/>
        <c:scaling>
          <c:orientation val="minMax"/>
          <c:max val="42000"/>
          <c:min val="0"/>
        </c:scaling>
        <c:delete val="0"/>
        <c:axPos val="r"/>
        <c:majorGridlines>
          <c:spPr>
            <a:ln w="3740">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114" b="1" i="0" u="none" strike="noStrike" baseline="0" dirty="0" smtClean="0">
                    <a:solidFill>
                      <a:srgbClr val="000000"/>
                    </a:solidFill>
                    <a:latin typeface="Arial"/>
                    <a:cs typeface="Arial"/>
                  </a:rPr>
                  <a:t>PPP constant 2011 international $</a:t>
                </a:r>
                <a:endParaRPr lang="en-US" sz="2114" b="1" i="0" u="none" strike="noStrike" baseline="0" dirty="0">
                  <a:solidFill>
                    <a:srgbClr val="000000"/>
                  </a:solidFill>
                  <a:latin typeface="Arial"/>
                  <a:cs typeface="Arial"/>
                </a:endParaRPr>
              </a:p>
            </c:rich>
          </c:tx>
          <c:layout>
            <c:manualLayout>
              <c:xMode val="edge"/>
              <c:yMode val="edge"/>
              <c:x val="1.4888292078590493E-2"/>
              <c:y val="0.23589721762950108"/>
            </c:manualLayout>
          </c:layout>
          <c:overlay val="0"/>
          <c:spPr>
            <a:noFill/>
            <a:ln w="29920">
              <a:noFill/>
            </a:ln>
          </c:spPr>
        </c:title>
        <c:numFmt formatCode="\$#,##0" sourceLinked="0"/>
        <c:majorTickMark val="out"/>
        <c:minorTickMark val="none"/>
        <c:tickLblPos val="nextTo"/>
        <c:spPr>
          <a:ln w="3740">
            <a:solidFill>
              <a:schemeClr val="tx1"/>
            </a:solidFill>
            <a:prstDash val="solid"/>
          </a:ln>
        </c:spPr>
        <c:txPr>
          <a:bodyPr rot="0" vert="horz"/>
          <a:lstStyle/>
          <a:p>
            <a:pPr>
              <a:defRPr sz="1798" b="0" i="0" u="none" strike="noStrike" baseline="0">
                <a:solidFill>
                  <a:schemeClr val="tx1"/>
                </a:solidFill>
                <a:latin typeface="Arial"/>
                <a:ea typeface="Arial"/>
                <a:cs typeface="Arial"/>
              </a:defRPr>
            </a:pPr>
            <a:endParaRPr lang="en-US"/>
          </a:p>
        </c:txPr>
        <c:crossAx val="93560832"/>
        <c:crosses val="autoZero"/>
        <c:crossBetween val="between"/>
        <c:majorUnit val="3000"/>
      </c:valAx>
      <c:spPr>
        <a:noFill/>
        <a:ln w="25387">
          <a:noFill/>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2828784119106699"/>
          <c:y val="2.3076923076923078E-2"/>
          <c:w val="0.75930521091811409"/>
          <c:h val="0.8"/>
        </c:manualLayout>
      </c:layout>
      <c:bar3DChart>
        <c:barDir val="col"/>
        <c:grouping val="stacked"/>
        <c:varyColors val="0"/>
        <c:ser>
          <c:idx val="0"/>
          <c:order val="0"/>
          <c:tx>
            <c:strRef>
              <c:f>Sheet1!$A$2</c:f>
              <c:strCache>
                <c:ptCount val="1"/>
                <c:pt idx="0">
                  <c:v>GDP per capita, PPP (constant 2000 international $, 2005) </c:v>
                </c:pt>
              </c:strCache>
            </c:strRef>
          </c:tx>
          <c:spPr>
            <a:solidFill>
              <a:srgbClr val="FFFF00"/>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0.00%</c:formatCode>
                <c:ptCount val="4"/>
                <c:pt idx="0">
                  <c:v>1.66E-2</c:v>
                </c:pt>
                <c:pt idx="1">
                  <c:v>2.6700000000000002E-2</c:v>
                </c:pt>
                <c:pt idx="2">
                  <c:v>2.6800000000000001E-2</c:v>
                </c:pt>
                <c:pt idx="3">
                  <c:v>3.3500000000000002E-2</c:v>
                </c:pt>
              </c:numCache>
            </c:numRef>
          </c:val>
        </c:ser>
        <c:ser>
          <c:idx val="1"/>
          <c:order val="1"/>
          <c:tx>
            <c:strRef>
              <c:f>Sheet1!$A$3</c:f>
              <c:strCache>
                <c:ptCount val="1"/>
              </c:strCache>
            </c:strRef>
          </c:tx>
          <c:spPr>
            <a:solidFill>
              <a:schemeClr val="accent2"/>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Sheet1!$B$4:$E$4</c:f>
              <c:numCache>
                <c:formatCode>General</c:formatCode>
                <c:ptCount val="4"/>
              </c:numCache>
            </c:numRef>
          </c:val>
        </c:ser>
        <c:dLbls>
          <c:showLegendKey val="0"/>
          <c:showVal val="0"/>
          <c:showCatName val="0"/>
          <c:showSerName val="0"/>
          <c:showPercent val="0"/>
          <c:showBubbleSize val="0"/>
        </c:dLbls>
        <c:gapWidth val="150"/>
        <c:gapDepth val="0"/>
        <c:shape val="box"/>
        <c:axId val="93708672"/>
        <c:axId val="93710208"/>
        <c:axId val="0"/>
      </c:bar3DChart>
      <c:catAx>
        <c:axId val="93708672"/>
        <c:scaling>
          <c:orientation val="maxMin"/>
        </c:scaling>
        <c:delete val="0"/>
        <c:axPos val="b"/>
        <c:numFmt formatCode="General" sourceLinked="1"/>
        <c:majorTickMark val="out"/>
        <c:minorTickMark val="none"/>
        <c:tickLblPos val="low"/>
        <c:spPr>
          <a:ln w="3740">
            <a:solidFill>
              <a:schemeClr val="tx1"/>
            </a:solidFill>
            <a:prstDash val="solid"/>
          </a:ln>
        </c:spPr>
        <c:txPr>
          <a:bodyPr rot="0" vert="horz"/>
          <a:lstStyle/>
          <a:p>
            <a:pPr>
              <a:defRPr sz="1590" b="1" i="0" u="none" strike="noStrike" baseline="0">
                <a:solidFill>
                  <a:schemeClr val="tx1"/>
                </a:solidFill>
                <a:latin typeface="Arial"/>
                <a:ea typeface="Arial"/>
                <a:cs typeface="Arial"/>
              </a:defRPr>
            </a:pPr>
            <a:endParaRPr lang="en-US"/>
          </a:p>
        </c:txPr>
        <c:crossAx val="93710208"/>
        <c:crosses val="autoZero"/>
        <c:auto val="1"/>
        <c:lblAlgn val="ctr"/>
        <c:lblOffset val="100"/>
        <c:tickLblSkip val="1"/>
        <c:tickMarkSkip val="1"/>
        <c:noMultiLvlLbl val="0"/>
      </c:catAx>
      <c:valAx>
        <c:axId val="93710208"/>
        <c:scaling>
          <c:orientation val="minMax"/>
          <c:max val="4.0000000000000008E-2"/>
          <c:min val="0"/>
        </c:scaling>
        <c:delete val="0"/>
        <c:axPos val="r"/>
        <c:majorGridlines>
          <c:spPr>
            <a:ln w="3740">
              <a:solidFill>
                <a:schemeClr val="tx1"/>
              </a:solidFill>
              <a:prstDash val="solid"/>
            </a:ln>
          </c:spPr>
        </c:majorGridlines>
        <c:numFmt formatCode="0.0%" sourceLinked="0"/>
        <c:majorTickMark val="out"/>
        <c:minorTickMark val="none"/>
        <c:tickLblPos val="nextTo"/>
        <c:spPr>
          <a:ln w="3740">
            <a:solidFill>
              <a:schemeClr val="tx1"/>
            </a:solidFill>
            <a:prstDash val="solid"/>
          </a:ln>
        </c:spPr>
        <c:txPr>
          <a:bodyPr rot="0" vert="horz"/>
          <a:lstStyle/>
          <a:p>
            <a:pPr>
              <a:defRPr sz="1798" b="0" i="0" u="none" strike="noStrike" baseline="0">
                <a:solidFill>
                  <a:schemeClr val="tx1"/>
                </a:solidFill>
                <a:latin typeface="Arial"/>
                <a:ea typeface="Arial"/>
                <a:cs typeface="Arial"/>
              </a:defRPr>
            </a:pPr>
            <a:endParaRPr lang="en-US"/>
          </a:p>
        </c:txPr>
        <c:crossAx val="93708672"/>
        <c:crosses val="autoZero"/>
        <c:crossBetween val="between"/>
        <c:majorUnit val="5.000000000000001E-3"/>
      </c:valAx>
      <c:spPr>
        <a:noFill/>
        <a:ln w="25387">
          <a:noFill/>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2704714640198512"/>
          <c:y val="2.3696682464454975E-2"/>
          <c:w val="0.75930521091811409"/>
          <c:h val="0.76303317535545023"/>
        </c:manualLayout>
      </c:layout>
      <c:bar3DChart>
        <c:barDir val="col"/>
        <c:grouping val="clustered"/>
        <c:varyColors val="0"/>
        <c:ser>
          <c:idx val="0"/>
          <c:order val="0"/>
          <c:tx>
            <c:strRef>
              <c:f>Sheet1!$A$2</c:f>
              <c:strCache>
                <c:ptCount val="1"/>
                <c:pt idx="0">
                  <c:v>Income share held by lowest 10%, 2000-2011</c:v>
                </c:pt>
              </c:strCache>
            </c:strRef>
          </c:tx>
          <c:spPr>
            <a:solidFill>
              <a:srgbClr val="FFFF00"/>
            </a:solidFill>
            <a:ln w="38741">
              <a:solidFill>
                <a:srgbClr val="FFFF00"/>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0.00%</c:formatCode>
                <c:ptCount val="4"/>
                <c:pt idx="0">
                  <c:v>2.4607388119127251E-2</c:v>
                </c:pt>
                <c:pt idx="1">
                  <c:v>2.2459525136699049E-2</c:v>
                </c:pt>
                <c:pt idx="2">
                  <c:v>2.149359974516225E-2</c:v>
                </c:pt>
                <c:pt idx="3">
                  <c:v>2.7260243403939056E-2</c:v>
                </c:pt>
              </c:numCache>
            </c:numRef>
          </c:val>
        </c:ser>
        <c:dLbls>
          <c:showLegendKey val="0"/>
          <c:showVal val="0"/>
          <c:showCatName val="0"/>
          <c:showSerName val="0"/>
          <c:showPercent val="0"/>
          <c:showBubbleSize val="0"/>
        </c:dLbls>
        <c:gapWidth val="150"/>
        <c:shape val="box"/>
        <c:axId val="94027136"/>
        <c:axId val="95085696"/>
        <c:axId val="0"/>
      </c:bar3DChart>
      <c:catAx>
        <c:axId val="94027136"/>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95085696"/>
        <c:crosses val="autoZero"/>
        <c:auto val="1"/>
        <c:lblAlgn val="ctr"/>
        <c:lblOffset val="100"/>
        <c:tickLblSkip val="1"/>
        <c:tickMarkSkip val="1"/>
        <c:noMultiLvlLbl val="0"/>
      </c:catAx>
      <c:valAx>
        <c:axId val="95085696"/>
        <c:scaling>
          <c:orientation val="minMax"/>
          <c:min val="0"/>
        </c:scaling>
        <c:delete val="0"/>
        <c:axPos val="r"/>
        <c:majorGridlines>
          <c:spPr>
            <a:ln w="3228">
              <a:solidFill>
                <a:schemeClr val="tx1"/>
              </a:solidFill>
              <a:prstDash val="solid"/>
            </a:ln>
          </c:spPr>
        </c:majorGridlines>
        <c:title>
          <c:tx>
            <c:rich>
              <a:bodyPr/>
              <a:lstStyle/>
              <a:p>
                <a:pPr>
                  <a:defRPr sz="1824" b="1" i="0" u="none" strike="noStrike" baseline="0">
                    <a:solidFill>
                      <a:srgbClr val="000000"/>
                    </a:solidFill>
                    <a:latin typeface="Arial"/>
                    <a:ea typeface="Arial"/>
                    <a:cs typeface="Arial"/>
                  </a:defRPr>
                </a:pPr>
                <a:r>
                  <a:rPr lang="en-US"/>
                  <a:t>Percentage share of GDP
</a:t>
                </a:r>
              </a:p>
            </c:rich>
          </c:tx>
          <c:layout>
            <c:manualLayout>
              <c:xMode val="edge"/>
              <c:yMode val="edge"/>
              <c:x val="4.094289632235687E-2"/>
              <c:y val="0.16350704999084417"/>
            </c:manualLayout>
          </c:layout>
          <c:overlay val="0"/>
          <c:spPr>
            <a:noFill/>
            <a:ln w="25828">
              <a:noFill/>
            </a:ln>
          </c:spPr>
        </c:title>
        <c:numFmt formatCode="0.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94027136"/>
        <c:crosses val="autoZero"/>
        <c:crossBetween val="between"/>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2828784119106699"/>
          <c:y val="2.132701421800948E-2"/>
          <c:w val="0.75930521091811409"/>
          <c:h val="0.76777251184834128"/>
        </c:manualLayout>
      </c:layout>
      <c:bar3DChart>
        <c:barDir val="col"/>
        <c:grouping val="clustered"/>
        <c:varyColors val="0"/>
        <c:ser>
          <c:idx val="0"/>
          <c:order val="0"/>
          <c:tx>
            <c:strRef>
              <c:f>Sheet1!$A$2</c:f>
              <c:strCache>
                <c:ptCount val="1"/>
                <c:pt idx="0">
                  <c:v>Income per capita of the lowest 10% (2011 US$), 2011</c:v>
                </c:pt>
              </c:strCache>
            </c:strRef>
          </c:tx>
          <c:spPr>
            <a:solidFill>
              <a:srgbClr val="FFFF00"/>
            </a:solidFill>
            <a:ln w="38741">
              <a:solidFill>
                <a:srgbClr val="FFFF00"/>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"$"#,##0_);\("$"#,##0\)</c:formatCode>
                <c:ptCount val="4"/>
                <c:pt idx="0">
                  <c:v>1123.6237175162357</c:v>
                </c:pt>
                <c:pt idx="1">
                  <c:v>2153.2512510951042</c:v>
                </c:pt>
                <c:pt idx="2">
                  <c:v>4592.6332144603239</c:v>
                </c:pt>
                <c:pt idx="3">
                  <c:v>11997.655720732671</c:v>
                </c:pt>
              </c:numCache>
            </c:numRef>
          </c:val>
        </c:ser>
        <c:dLbls>
          <c:showLegendKey val="0"/>
          <c:showVal val="0"/>
          <c:showCatName val="0"/>
          <c:showSerName val="0"/>
          <c:showPercent val="0"/>
          <c:showBubbleSize val="0"/>
        </c:dLbls>
        <c:gapWidth val="150"/>
        <c:shape val="box"/>
        <c:axId val="95762688"/>
        <c:axId val="95768576"/>
        <c:axId val="0"/>
      </c:bar3DChart>
      <c:catAx>
        <c:axId val="95762688"/>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95768576"/>
        <c:crosses val="autoZero"/>
        <c:auto val="1"/>
        <c:lblAlgn val="ctr"/>
        <c:lblOffset val="100"/>
        <c:tickLblSkip val="1"/>
        <c:tickMarkSkip val="1"/>
        <c:noMultiLvlLbl val="0"/>
      </c:catAx>
      <c:valAx>
        <c:axId val="95768576"/>
        <c:scaling>
          <c:orientation val="minMax"/>
          <c:min val="0"/>
        </c:scaling>
        <c:delete val="0"/>
        <c:axPos val="r"/>
        <c:majorGridlines>
          <c:spPr>
            <a:ln w="3228">
              <a:solidFill>
                <a:schemeClr val="tx1"/>
              </a:solidFill>
              <a:prstDash val="solid"/>
            </a:ln>
          </c:spPr>
        </c:majorGridlines>
        <c:numFmt formatCode="\$#,##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95762688"/>
        <c:crosses val="autoZero"/>
        <c:crossBetween val="between"/>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82051282051282048"/>
        </c:manualLayout>
      </c:layout>
      <c:bar3DChart>
        <c:barDir val="col"/>
        <c:grouping val="clustered"/>
        <c:varyColors val="0"/>
        <c:ser>
          <c:idx val="0"/>
          <c:order val="0"/>
          <c:tx>
            <c:strRef>
              <c:f>Sheet1!$A$2</c:f>
              <c:strCache>
                <c:ptCount val="1"/>
                <c:pt idx="0">
                  <c:v>Political Rights, 2011</c:v>
                </c:pt>
              </c:strCache>
            </c:strRef>
          </c:tx>
          <c:spPr>
            <a:solidFill>
              <a:srgbClr val="FFFF00"/>
            </a:solidFill>
            <a:ln w="14486">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General</c:formatCode>
                <c:ptCount val="4"/>
                <c:pt idx="0">
                  <c:v>2.2142857142857144</c:v>
                </c:pt>
                <c:pt idx="1">
                  <c:v>3.1914893617021276</c:v>
                </c:pt>
                <c:pt idx="2">
                  <c:v>4.1333333333333329</c:v>
                </c:pt>
                <c:pt idx="3">
                  <c:v>5.7407407407407405</c:v>
                </c:pt>
              </c:numCache>
            </c:numRef>
          </c:val>
        </c:ser>
        <c:dLbls>
          <c:showLegendKey val="0"/>
          <c:showVal val="0"/>
          <c:showCatName val="0"/>
          <c:showSerName val="0"/>
          <c:showPercent val="0"/>
          <c:showBubbleSize val="0"/>
        </c:dLbls>
        <c:gapWidth val="150"/>
        <c:gapDepth val="0"/>
        <c:shape val="box"/>
        <c:axId val="95491584"/>
        <c:axId val="95493120"/>
        <c:axId val="0"/>
      </c:bar3DChart>
      <c:catAx>
        <c:axId val="95491584"/>
        <c:scaling>
          <c:orientation val="maxMin"/>
        </c:scaling>
        <c:delete val="0"/>
        <c:axPos val="b"/>
        <c:numFmt formatCode="General" sourceLinked="1"/>
        <c:majorTickMark val="out"/>
        <c:minorTickMark val="none"/>
        <c:tickLblPos val="low"/>
        <c:spPr>
          <a:ln w="3621">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95493120"/>
        <c:crosses val="autoZero"/>
        <c:auto val="1"/>
        <c:lblAlgn val="ctr"/>
        <c:lblOffset val="100"/>
        <c:tickLblSkip val="1"/>
        <c:tickMarkSkip val="1"/>
        <c:noMultiLvlLbl val="0"/>
      </c:catAx>
      <c:valAx>
        <c:axId val="95493120"/>
        <c:scaling>
          <c:orientation val="minMax"/>
          <c:max val="6"/>
        </c:scaling>
        <c:delete val="0"/>
        <c:axPos val="r"/>
        <c:majorGridlines>
          <c:spPr>
            <a:ln w="3621">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Political Rights</a:t>
                </a:r>
              </a:p>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 (out of 10)</a:t>
                </a:r>
              </a:p>
            </c:rich>
          </c:tx>
          <c:layout>
            <c:manualLayout>
              <c:xMode val="edge"/>
              <c:yMode val="edge"/>
              <c:x val="6.2258455635167791E-3"/>
              <c:y val="0.20299129604846824"/>
            </c:manualLayout>
          </c:layout>
          <c:overlay val="0"/>
          <c:spPr>
            <a:noFill/>
            <a:ln w="28971">
              <a:noFill/>
            </a:ln>
          </c:spPr>
        </c:title>
        <c:numFmt formatCode="0" sourceLinked="0"/>
        <c:majorTickMark val="out"/>
        <c:minorTickMark val="none"/>
        <c:tickLblPos val="nextTo"/>
        <c:spPr>
          <a:ln w="3621">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95491584"/>
        <c:crosses val="autoZero"/>
        <c:crossBetween val="between"/>
        <c:majorUnit val="1"/>
      </c:valAx>
      <c:spPr>
        <a:noFill/>
        <a:ln w="25382">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General</c:formatCode>
                <c:ptCount val="4"/>
                <c:pt idx="0">
                  <c:v>2.2627737200000002</c:v>
                </c:pt>
                <c:pt idx="1">
                  <c:v>3.0303030299999998</c:v>
                </c:pt>
                <c:pt idx="2">
                  <c:v>3.92405063</c:v>
                </c:pt>
                <c:pt idx="3">
                  <c:v>6.0784313699999997</c:v>
                </c:pt>
              </c:numCache>
            </c:numRef>
          </c:val>
        </c:ser>
        <c:dLbls>
          <c:showLegendKey val="0"/>
          <c:showVal val="0"/>
          <c:showCatName val="0"/>
          <c:showSerName val="0"/>
          <c:showPercent val="0"/>
          <c:showBubbleSize val="0"/>
        </c:dLbls>
        <c:gapWidth val="150"/>
        <c:gapDepth val="0"/>
        <c:shape val="box"/>
        <c:axId val="95577600"/>
        <c:axId val="95579136"/>
        <c:axId val="0"/>
      </c:bar3DChart>
      <c:catAx>
        <c:axId val="95577600"/>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95579136"/>
        <c:crosses val="autoZero"/>
        <c:auto val="1"/>
        <c:lblAlgn val="ctr"/>
        <c:lblOffset val="100"/>
        <c:tickLblSkip val="1"/>
        <c:tickMarkSkip val="1"/>
        <c:noMultiLvlLbl val="0"/>
      </c:catAx>
      <c:valAx>
        <c:axId val="95579136"/>
        <c:scaling>
          <c:orientation val="minMax"/>
          <c:max val="7"/>
        </c:scaling>
        <c:delete val="0"/>
        <c:axPos val="r"/>
        <c:majorGridlines>
          <c:spPr>
            <a:ln w="3622">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Civil Liberties </a:t>
                </a:r>
              </a:p>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 (out of 10)</a:t>
                </a:r>
              </a:p>
            </c:rich>
          </c:tx>
          <c:layout>
            <c:manualLayout>
              <c:xMode val="edge"/>
              <c:yMode val="edge"/>
              <c:x val="2.4814001876708416E-2"/>
              <c:y val="0.21794891767561314"/>
            </c:manualLayout>
          </c:layout>
          <c:overlay val="0"/>
          <c:spPr>
            <a:noFill/>
            <a:ln w="28975">
              <a:noFill/>
            </a:ln>
          </c:spPr>
        </c:title>
        <c:numFmt formatCode="0.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95577600"/>
        <c:crosses val="autoZero"/>
        <c:crossBetween val="between"/>
        <c:majorUnit val="1"/>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0.000</c:formatCode>
                <c:ptCount val="4"/>
                <c:pt idx="0">
                  <c:v>0.13890994148198713</c:v>
                </c:pt>
                <c:pt idx="1">
                  <c:v>0.29915853034337936</c:v>
                </c:pt>
                <c:pt idx="2">
                  <c:v>0.41141137380620935</c:v>
                </c:pt>
                <c:pt idx="3">
                  <c:v>0.50618211865371832</c:v>
                </c:pt>
              </c:numCache>
            </c:numRef>
          </c:val>
        </c:ser>
        <c:dLbls>
          <c:showLegendKey val="0"/>
          <c:showVal val="0"/>
          <c:showCatName val="0"/>
          <c:showSerName val="0"/>
          <c:showPercent val="0"/>
          <c:showBubbleSize val="0"/>
        </c:dLbls>
        <c:gapWidth val="150"/>
        <c:gapDepth val="0"/>
        <c:shape val="box"/>
        <c:axId val="96110464"/>
        <c:axId val="96112000"/>
        <c:axId val="0"/>
      </c:bar3DChart>
      <c:catAx>
        <c:axId val="96110464"/>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96112000"/>
        <c:crosses val="autoZero"/>
        <c:auto val="1"/>
        <c:lblAlgn val="ctr"/>
        <c:lblOffset val="100"/>
        <c:tickLblSkip val="1"/>
        <c:tickMarkSkip val="1"/>
        <c:noMultiLvlLbl val="0"/>
      </c:catAx>
      <c:valAx>
        <c:axId val="96112000"/>
        <c:scaling>
          <c:orientation val="minMax"/>
          <c:max val="0.60000000000000009"/>
          <c:min val="0"/>
        </c:scaling>
        <c:delete val="0"/>
        <c:axPos val="r"/>
        <c:majorGridlines>
          <c:spPr>
            <a:ln w="3622">
              <a:solidFill>
                <a:schemeClr val="tx1"/>
              </a:solidFill>
              <a:prstDash val="solid"/>
            </a:ln>
          </c:spPr>
        </c:majorGridlines>
        <c:numFmt formatCode="0.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96110464"/>
        <c:crosses val="autoZero"/>
        <c:crossBetween val="between"/>
        <c:majorUnit val="0.1"/>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019851116625309"/>
          <c:y val="7.6923076923076927E-3"/>
          <c:w val="0.85359801488833742"/>
          <c:h val="0.7"/>
        </c:manualLayout>
      </c:layout>
      <c:bar3DChart>
        <c:barDir val="col"/>
        <c:grouping val="clustered"/>
        <c:varyColors val="0"/>
        <c:ser>
          <c:idx val="2"/>
          <c:order val="0"/>
          <c:tx>
            <c:strRef>
              <c:f>Sheet1!$A$2</c:f>
              <c:strCache>
                <c:ptCount val="1"/>
                <c:pt idx="0">
                  <c:v>Life satisfaction </c:v>
                </c:pt>
              </c:strCache>
            </c:strRef>
          </c:tx>
          <c:spPr>
            <a:solidFill>
              <a:srgbClr val="FFFF00"/>
            </a:solidFill>
            <a:ln w="13572">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0.00</c:formatCode>
                <c:ptCount val="4"/>
                <c:pt idx="0">
                  <c:v>4.6145172413793105</c:v>
                </c:pt>
                <c:pt idx="1">
                  <c:v>4.9309199999999995</c:v>
                </c:pt>
                <c:pt idx="2">
                  <c:v>5.7220370370370359</c:v>
                </c:pt>
                <c:pt idx="3">
                  <c:v>6.6952903225806439</c:v>
                </c:pt>
              </c:numCache>
            </c:numRef>
          </c:val>
        </c:ser>
        <c:dLbls>
          <c:showLegendKey val="0"/>
          <c:showVal val="0"/>
          <c:showCatName val="0"/>
          <c:showSerName val="0"/>
          <c:showPercent val="0"/>
          <c:showBubbleSize val="0"/>
        </c:dLbls>
        <c:gapWidth val="150"/>
        <c:gapDepth val="0"/>
        <c:shape val="box"/>
        <c:axId val="95647232"/>
        <c:axId val="95648768"/>
        <c:axId val="0"/>
      </c:bar3DChart>
      <c:catAx>
        <c:axId val="95647232"/>
        <c:scaling>
          <c:orientation val="maxMin"/>
        </c:scaling>
        <c:delete val="0"/>
        <c:axPos val="b"/>
        <c:numFmt formatCode="General" sourceLinked="1"/>
        <c:majorTickMark val="out"/>
        <c:minorTickMark val="none"/>
        <c:tickLblPos val="low"/>
        <c:spPr>
          <a:ln w="3393">
            <a:solidFill>
              <a:schemeClr val="tx1"/>
            </a:solidFill>
            <a:prstDash val="solid"/>
          </a:ln>
        </c:spPr>
        <c:txPr>
          <a:bodyPr rot="0" vert="horz"/>
          <a:lstStyle/>
          <a:p>
            <a:pPr>
              <a:defRPr sz="1523" b="1" i="0" u="none" strike="noStrike" baseline="0">
                <a:solidFill>
                  <a:schemeClr val="tx1"/>
                </a:solidFill>
                <a:latin typeface="Arial"/>
                <a:ea typeface="Arial"/>
                <a:cs typeface="Arial"/>
              </a:defRPr>
            </a:pPr>
            <a:endParaRPr lang="en-US"/>
          </a:p>
        </c:txPr>
        <c:crossAx val="95648768"/>
        <c:crosses val="autoZero"/>
        <c:auto val="1"/>
        <c:lblAlgn val="ctr"/>
        <c:lblOffset val="100"/>
        <c:tickLblSkip val="1"/>
        <c:tickMarkSkip val="1"/>
        <c:noMultiLvlLbl val="0"/>
      </c:catAx>
      <c:valAx>
        <c:axId val="95648768"/>
        <c:scaling>
          <c:orientation val="minMax"/>
          <c:max val="7"/>
          <c:min val="3"/>
        </c:scaling>
        <c:delete val="0"/>
        <c:axPos val="r"/>
        <c:majorGridlines>
          <c:spPr>
            <a:ln w="3393">
              <a:solidFill>
                <a:schemeClr val="tx1"/>
              </a:solidFill>
              <a:prstDash val="solid"/>
            </a:ln>
          </c:spPr>
        </c:majorGridlines>
        <c:title>
          <c:tx>
            <c:rich>
              <a:bodyPr/>
              <a:lstStyle/>
              <a:p>
                <a:pPr>
                  <a:defRPr sz="1737" b="1" i="0" u="none" strike="noStrike" baseline="0">
                    <a:solidFill>
                      <a:schemeClr val="tx1"/>
                    </a:solidFill>
                    <a:latin typeface="Arial"/>
                    <a:ea typeface="Arial"/>
                    <a:cs typeface="Arial"/>
                  </a:defRPr>
                </a:pPr>
                <a:r>
                  <a:rPr lang="en-US"/>
                  <a:t>Life Satisfaction 
of of 10</a:t>
                </a:r>
              </a:p>
            </c:rich>
          </c:tx>
          <c:layout>
            <c:manualLayout>
              <c:xMode val="edge"/>
              <c:yMode val="edge"/>
              <c:x val="3.8461538461538464E-2"/>
              <c:y val="0.1641025641025641"/>
            </c:manualLayout>
          </c:layout>
          <c:overlay val="0"/>
          <c:spPr>
            <a:noFill/>
            <a:ln w="27143">
              <a:noFill/>
            </a:ln>
          </c:spPr>
        </c:title>
        <c:numFmt formatCode="0.0" sourceLinked="0"/>
        <c:majorTickMark val="out"/>
        <c:minorTickMark val="none"/>
        <c:tickLblPos val="nextTo"/>
        <c:spPr>
          <a:ln w="3393">
            <a:solidFill>
              <a:schemeClr val="tx1"/>
            </a:solidFill>
            <a:prstDash val="solid"/>
          </a:ln>
        </c:spPr>
        <c:txPr>
          <a:bodyPr rot="0" vert="horz"/>
          <a:lstStyle/>
          <a:p>
            <a:pPr>
              <a:defRPr sz="1950" b="1" i="0" u="none" strike="noStrike" baseline="0">
                <a:solidFill>
                  <a:schemeClr val="tx1"/>
                </a:solidFill>
                <a:latin typeface="Arial"/>
                <a:ea typeface="Arial"/>
                <a:cs typeface="Arial"/>
              </a:defRPr>
            </a:pPr>
            <a:endParaRPr lang="en-US"/>
          </a:p>
        </c:txPr>
        <c:crossAx val="95647232"/>
        <c:crosses val="autoZero"/>
        <c:crossBetween val="between"/>
      </c:valAx>
      <c:spPr>
        <a:noFill/>
        <a:ln w="27143">
          <a:noFill/>
        </a:ln>
      </c:spPr>
    </c:plotArea>
    <c:plotVisOnly val="1"/>
    <c:dispBlanksAs val="gap"/>
    <c:showDLblsOverMax val="0"/>
  </c:chart>
  <c:spPr>
    <a:noFill/>
    <a:ln>
      <a:noFill/>
    </a:ln>
  </c:spPr>
  <c:txPr>
    <a:bodyPr/>
    <a:lstStyle/>
    <a:p>
      <a:pPr>
        <a:defRPr sz="1924"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CC71B-E06F-40C7-90F2-6A40D7AF5688}" type="datetimeFigureOut">
              <a:rPr lang="en-US" smtClean="0"/>
              <a:t>9/23/2017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D8FBE-E418-4629-8F16-0B74650D7A93}" type="slidenum">
              <a:rPr lang="en-US" smtClean="0"/>
              <a:t>‹#›</a:t>
            </a:fld>
            <a:endParaRPr lang="en-US"/>
          </a:p>
        </p:txBody>
      </p:sp>
    </p:spTree>
    <p:extLst>
      <p:ext uri="{BB962C8B-B14F-4D97-AF65-F5344CB8AC3E}">
        <p14:creationId xmlns:p14="http://schemas.microsoft.com/office/powerpoint/2010/main" val="178919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15A4A7-BBC4-44BD-BC55-BBB239D8B255}" type="slidenum">
              <a:rPr lang="en-US" altLang="en-US" smtClean="0">
                <a:solidFill>
                  <a:prstClr val="black"/>
                </a:solidFill>
                <a:latin typeface="Times New Roman" pitchFamily="18" charset="0"/>
              </a:rPr>
              <a:pPr eaLnBrk="1" hangingPunct="1">
                <a:spcBef>
                  <a:spcPct val="0"/>
                </a:spcBef>
              </a:pPr>
              <a:t>1</a:t>
            </a:fld>
            <a:endParaRPr lang="en-US" altLang="en-US" smtClean="0">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819FD66-B7EC-4418-B3BA-2DCA3E4A33FC}" type="slidenum">
              <a:rPr lang="en-US" altLang="en-US" smtClean="0">
                <a:solidFill>
                  <a:prstClr val="black"/>
                </a:solidFill>
                <a:latin typeface="Times New Roman" pitchFamily="18" charset="0"/>
              </a:rPr>
              <a:pPr eaLnBrk="1" hangingPunct="1">
                <a:spcBef>
                  <a:spcPct val="0"/>
                </a:spcBef>
              </a:pPr>
              <a:t>2</a:t>
            </a:fld>
            <a:endParaRPr lang="en-US" altLang="en-US" smtClean="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3994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91A5F6-B58E-42FB-A521-2CD3E200F0AD}" type="slidenum">
              <a:rPr lang="en-US" altLang="en-US" smtClean="0">
                <a:solidFill>
                  <a:prstClr val="black"/>
                </a:solidFill>
                <a:latin typeface="Times New Roman" pitchFamily="18" charset="0"/>
              </a:rPr>
              <a:pPr eaLnBrk="1" hangingPunct="1">
                <a:spcBef>
                  <a:spcPct val="0"/>
                </a:spcBef>
              </a:pPr>
              <a:t>7</a:t>
            </a:fld>
            <a:endParaRPr lang="en-US" altLang="en-US" smtClean="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0964"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CE82F13-1201-41A3-AE0F-931D776EB358}" type="slidenum">
              <a:rPr lang="en-US" altLang="en-US" smtClean="0">
                <a:solidFill>
                  <a:prstClr val="black"/>
                </a:solidFill>
                <a:latin typeface="Times New Roman" pitchFamily="18" charset="0"/>
              </a:rPr>
              <a:pPr eaLnBrk="1" hangingPunct="1">
                <a:spcBef>
                  <a:spcPct val="0"/>
                </a:spcBef>
              </a:pPr>
              <a:t>15</a:t>
            </a:fld>
            <a:endParaRPr lang="en-US" altLang="en-US" smtClean="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1988"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16</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18</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E011A43-CD70-4D96-92D2-ED55B7D844A7}" type="slidenum">
              <a:rPr lang="en-US" altLang="en-US" smtClean="0">
                <a:solidFill>
                  <a:prstClr val="black"/>
                </a:solidFill>
                <a:latin typeface="Times New Roman" pitchFamily="18" charset="0"/>
              </a:rPr>
              <a:pPr eaLnBrk="1" hangingPunct="1">
                <a:spcBef>
                  <a:spcPct val="0"/>
                </a:spcBef>
              </a:pPr>
              <a:t>19</a:t>
            </a:fld>
            <a:endParaRPr lang="en-US" altLang="en-US" smtClean="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4036"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24A1463-959B-4F63-A7DE-97AD3BEB2915}" type="slidenum">
              <a:rPr lang="en-US" altLang="en-US" smtClean="0">
                <a:solidFill>
                  <a:prstClr val="black"/>
                </a:solidFill>
                <a:latin typeface="Times New Roman" pitchFamily="18" charset="0"/>
              </a:rPr>
              <a:pPr eaLnBrk="1" hangingPunct="1">
                <a:spcBef>
                  <a:spcPct val="0"/>
                </a:spcBef>
                <a:defRPr/>
              </a:pPr>
              <a:t>21</a:t>
            </a:fld>
            <a:endParaRPr lang="en-US" altLang="en-US" dirty="0" smtClean="0">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506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718ACA-C38F-473B-B427-65EC37AE0B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075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64ACB-A7CB-4683-A9D0-F73E0C934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213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0F8EA-099F-4165-BF58-D93B39CD05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1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200A8-F4D8-46AB-928B-4998408F29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392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244080-F819-4407-971D-08E88578D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13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5C71DD-D305-48D8-A3E9-A397369080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82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7B27F-84FC-4E23-BB3E-A4DA07A749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08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013EF5-9014-40D0-86E7-C861DF7E5B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8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A4DA7-BE21-4AF4-8F61-5DCDC2CC6F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31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FB037-2B32-4153-917E-2377CC9556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522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E5E1F5-FFE9-43D1-BA1F-365AB7EBF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35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5A17C-FE53-4A13-917E-008E53240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902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0D30EF-AB6F-4DA2-937A-E846E4058B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82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84AC7A0-B2F2-46B4-9335-2B3B8E7C8D8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3402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09800"/>
            <a:ext cx="9151961" cy="1143000"/>
          </a:xfrm>
        </p:spPr>
        <p:txBody>
          <a:bodyPr/>
          <a:lstStyle/>
          <a:p>
            <a:r>
              <a:rPr lang="en-US" sz="4000" dirty="0" smtClean="0"/>
              <a:t/>
            </a:r>
            <a:br>
              <a:rPr lang="en-US" sz="4000" dirty="0" smtClean="0"/>
            </a:br>
            <a:r>
              <a:rPr lang="en-US" sz="4000" b="1" dirty="0" smtClean="0"/>
              <a:t/>
            </a:r>
            <a:br>
              <a:rPr lang="en-US" sz="4000" b="1" dirty="0" smtClean="0"/>
            </a:br>
            <a:r>
              <a:rPr lang="en-US" sz="4000" b="1" dirty="0" smtClean="0"/>
              <a:t>Economic Freedom of the World</a:t>
            </a:r>
            <a:br>
              <a:rPr lang="en-US" sz="4000" b="1" dirty="0" smtClean="0"/>
            </a:br>
            <a:r>
              <a:rPr lang="en-US" sz="4000" b="1" smtClean="0"/>
              <a:t>2017 Annual Report</a:t>
            </a:r>
            <a:br>
              <a:rPr lang="en-US" sz="4000" b="1" smtClean="0"/>
            </a:br>
            <a:r>
              <a:rPr lang="en-US" sz="4000" b="1" dirty="0" smtClean="0"/>
              <a:t/>
            </a:r>
            <a:br>
              <a:rPr lang="en-US" sz="4000" b="1" dirty="0" smtClean="0"/>
            </a:br>
            <a:r>
              <a:rPr lang="en-US" sz="3200" b="1" dirty="0" smtClean="0"/>
              <a:t>September 2017</a:t>
            </a:r>
            <a:endParaRPr lang="en-US" sz="3200" b="1" dirty="0" smtClean="0">
              <a:effectLst>
                <a:outerShdw blurRad="38100" dist="38100" dir="2700000" algn="tl">
                  <a:srgbClr val="C0C0C0"/>
                </a:outerShdw>
              </a:effectLst>
            </a:endParaRPr>
          </a:p>
        </p:txBody>
      </p:sp>
      <p:graphicFrame>
        <p:nvGraphicFramePr>
          <p:cNvPr id="5123" name="Object 3"/>
          <p:cNvGraphicFramePr>
            <a:graphicFrameLocks noGrp="1" noChangeAspect="1"/>
          </p:cNvGraphicFramePr>
          <p:nvPr>
            <p:ph type="clipArt" sz="half" idx="4294967295"/>
            <p:extLst>
              <p:ext uri="{D42A27DB-BD31-4B8C-83A1-F6EECF244321}">
                <p14:modId xmlns:p14="http://schemas.microsoft.com/office/powerpoint/2010/main" val="1025788737"/>
              </p:ext>
            </p:extLst>
          </p:nvPr>
        </p:nvGraphicFramePr>
        <p:xfrm>
          <a:off x="5950576" y="4647828"/>
          <a:ext cx="3193424" cy="2208113"/>
        </p:xfrm>
        <a:graphic>
          <a:graphicData uri="http://schemas.openxmlformats.org/presentationml/2006/ole">
            <mc:AlternateContent xmlns:mc="http://schemas.openxmlformats.org/markup-compatibility/2006">
              <mc:Choice xmlns:v="urn:schemas-microsoft-com:vml" Requires="v">
                <p:oleObj spid="_x0000_s1157" name="Clip" r:id="rId4" imgW="2286304" imgH="1460610" progId="MS_ClipArt_Gallery.2">
                  <p:embed/>
                </p:oleObj>
              </mc:Choice>
              <mc:Fallback>
                <p:oleObj name="Clip" r:id="rId4" imgW="2286304" imgH="146061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576" y="4647828"/>
                        <a:ext cx="3193424" cy="22081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0447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dissolve">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81000" y="152400"/>
            <a:ext cx="7239000" cy="990600"/>
          </a:xfrm>
        </p:spPr>
        <p:txBody>
          <a:bodyPr/>
          <a:lstStyle/>
          <a:p>
            <a:pPr eaLnBrk="1" hangingPunct="1">
              <a:defRPr/>
            </a:pPr>
            <a:r>
              <a:rPr lang="en-US" sz="3600" dirty="0">
                <a:effectLst>
                  <a:outerShdw blurRad="38100" dist="38100" dir="2700000" algn="tl">
                    <a:srgbClr val="000000"/>
                  </a:outerShdw>
                </a:effectLst>
              </a:rPr>
              <a:t>Per Capita </a:t>
            </a:r>
            <a:r>
              <a:rPr lang="en-US" sz="3600" dirty="0" smtClean="0">
                <a:effectLst>
                  <a:outerShdw blurRad="38100" dist="38100" dir="2700000" algn="tl">
                    <a:srgbClr val="000000"/>
                  </a:outerShdw>
                </a:effectLst>
              </a:rPr>
              <a:t>GDP Growth</a:t>
            </a:r>
            <a:br>
              <a:rPr lang="en-US" sz="3600" dirty="0" smtClean="0">
                <a:effectLst>
                  <a:outerShdw blurRad="38100" dist="38100" dir="2700000" algn="tl">
                    <a:srgbClr val="000000"/>
                  </a:outerShdw>
                </a:effectLst>
              </a:rPr>
            </a:br>
            <a:endParaRPr lang="en-US" sz="36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195286128"/>
              </p:ext>
            </p:extLst>
          </p:nvPr>
        </p:nvGraphicFramePr>
        <p:xfrm>
          <a:off x="-1295400" y="1371600"/>
          <a:ext cx="9876804"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562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74728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685800" y="2209800"/>
            <a:ext cx="7848600" cy="1752600"/>
          </a:xfrm>
        </p:spPr>
        <p:txBody>
          <a:bodyPr/>
          <a:lstStyle/>
          <a:p>
            <a:pPr eaLnBrk="1" hangingPunct="1">
              <a:defRPr/>
            </a:pPr>
            <a:r>
              <a:rPr lang="en-US" sz="3600" b="1" smtClean="0">
                <a:effectLst>
                  <a:outerShdw blurRad="38100" dist="38100" dir="2700000" algn="tl">
                    <a:srgbClr val="000000"/>
                  </a:outerShdw>
                </a:effectLst>
              </a:rPr>
              <a:t>Economic Freedom, the Poor, and</a:t>
            </a:r>
            <a:br>
              <a:rPr lang="en-US" sz="3600" b="1" smtClean="0">
                <a:effectLst>
                  <a:outerShdw blurRad="38100" dist="38100" dir="2700000" algn="tl">
                    <a:srgbClr val="000000"/>
                  </a:outerShdw>
                </a:effectLst>
              </a:rPr>
            </a:br>
            <a:r>
              <a:rPr lang="en-US" sz="3600" b="1" smtClean="0">
                <a:effectLst>
                  <a:outerShdw blurRad="38100" dist="38100" dir="2700000" algn="tl">
                    <a:srgbClr val="000000"/>
                  </a:outerShdw>
                </a:effectLst>
              </a:rPr>
              <a:t>Inequality</a:t>
            </a:r>
          </a:p>
        </p:txBody>
      </p:sp>
    </p:spTree>
    <p:extLst>
      <p:ext uri="{BB962C8B-B14F-4D97-AF65-F5344CB8AC3E}">
        <p14:creationId xmlns:p14="http://schemas.microsoft.com/office/powerpoint/2010/main" val="1173118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3200" b="1" dirty="0">
                <a:effectLst>
                  <a:outerShdw blurRad="38100" dist="38100" dir="2700000" algn="tl">
                    <a:srgbClr val="000000"/>
                  </a:outerShdw>
                </a:effectLst>
              </a:rPr>
              <a:t>Income Share of the Poorest 10% and Economic Freedom</a:t>
            </a:r>
            <a:r>
              <a:rPr lang="en-US" dirty="0">
                <a:effectLst>
                  <a:outerShdw blurRad="38100" dist="38100" dir="2700000" algn="tl">
                    <a:srgbClr val="000000"/>
                  </a:outerShdw>
                </a:effectLst>
              </a:rPr>
              <a:t> </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579208136"/>
              </p:ext>
            </p:extLst>
          </p:nvPr>
        </p:nvGraphicFramePr>
        <p:xfrm>
          <a:off x="279400" y="1422400"/>
          <a:ext cx="8051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2428271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3200" b="1" dirty="0">
                <a:effectLst>
                  <a:outerShdw blurRad="38100" dist="38100" dir="2700000" algn="tl">
                    <a:srgbClr val="000000"/>
                  </a:outerShdw>
                </a:effectLst>
              </a:rPr>
              <a:t>Income </a:t>
            </a:r>
            <a:r>
              <a:rPr lang="en-US" sz="3200" b="1" dirty="0" smtClean="0">
                <a:effectLst>
                  <a:outerShdw blurRad="38100" dist="38100" dir="2700000" algn="tl">
                    <a:srgbClr val="000000"/>
                  </a:outerShdw>
                </a:effectLst>
              </a:rPr>
              <a:t>of </a:t>
            </a:r>
            <a:r>
              <a:rPr lang="en-US" sz="3200" b="1" dirty="0">
                <a:effectLst>
                  <a:outerShdw blurRad="38100" dist="38100" dir="2700000" algn="tl">
                    <a:srgbClr val="000000"/>
                  </a:outerShdw>
                </a:effectLst>
              </a:rPr>
              <a:t>the Poorest 10% and Economic Freedom</a:t>
            </a:r>
            <a:r>
              <a:rPr lang="en-US" dirty="0">
                <a:effectLst>
                  <a:outerShdw blurRad="38100" dist="38100" dir="2700000" algn="tl">
                    <a:srgbClr val="000000"/>
                  </a:outerShdw>
                </a:effectLst>
              </a:rPr>
              <a:t> </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813448485"/>
              </p:ext>
            </p:extLst>
          </p:nvPr>
        </p:nvGraphicFramePr>
        <p:xfrm>
          <a:off x="-228600" y="1320800"/>
          <a:ext cx="9067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6319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2057400"/>
            <a:ext cx="8534400" cy="131127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Clr>
                <a:srgbClr val="000000"/>
              </a:buClr>
              <a:buSzPct val="75000"/>
              <a:buFont typeface="Monotype Sorts" pitchFamily="2" charset="2"/>
              <a:buNone/>
              <a:defRPr/>
            </a:pPr>
            <a:r>
              <a:rPr lang="en-US" sz="4000" b="1" i="1" smtClean="0">
                <a:solidFill>
                  <a:srgbClr val="000000"/>
                </a:solidFill>
                <a:effectLst>
                  <a:outerShdw blurRad="38100" dist="38100" dir="2700000" algn="tl">
                    <a:srgbClr val="000000"/>
                  </a:outerShdw>
                </a:effectLst>
                <a:latin typeface="Arial" charset="0"/>
              </a:rPr>
              <a:t>Economic Freedom, Governance, and Democracy</a:t>
            </a:r>
          </a:p>
        </p:txBody>
      </p:sp>
    </p:spTree>
    <p:extLst>
      <p:ext uri="{BB962C8B-B14F-4D97-AF65-F5344CB8AC3E}">
        <p14:creationId xmlns:p14="http://schemas.microsoft.com/office/powerpoint/2010/main" val="1214792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Economic Freedom and Political Rights</a:t>
            </a:r>
            <a:br>
              <a:rPr lang="en-US" sz="2800" dirty="0" smtClean="0">
                <a:effectLst>
                  <a:outerShdw blurRad="38100" dist="38100" dir="2700000" algn="tl">
                    <a:srgbClr val="000000"/>
                  </a:outerShdw>
                </a:effectLst>
              </a:rPr>
            </a:br>
            <a:endParaRPr lang="en-US" sz="2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590874973"/>
              </p:ext>
            </p:extLst>
          </p:nvPr>
        </p:nvGraphicFramePr>
        <p:xfrm>
          <a:off x="101600" y="1092200"/>
          <a:ext cx="8983663" cy="4916488"/>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697538"/>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219391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Economic Freedom and Civil Rights</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endParaRPr lang="en-US" sz="2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173662402"/>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697538"/>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722899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2371725"/>
            <a:ext cx="8534400" cy="119062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3600" b="1" i="1" smtClean="0">
                <a:solidFill>
                  <a:srgbClr val="000000"/>
                </a:solidFill>
                <a:effectLst>
                  <a:outerShdw blurRad="38100" dist="38100" dir="2700000" algn="tl">
                    <a:srgbClr val="000000"/>
                  </a:outerShdw>
                </a:effectLst>
                <a:latin typeface="Arial" charset="0"/>
              </a:rPr>
              <a:t>The impact of Economic Freedom on other indicators of well-being</a:t>
            </a:r>
          </a:p>
        </p:txBody>
      </p:sp>
    </p:spTree>
    <p:extLst>
      <p:ext uri="{BB962C8B-B14F-4D97-AF65-F5344CB8AC3E}">
        <p14:creationId xmlns:p14="http://schemas.microsoft.com/office/powerpoint/2010/main" val="120068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a:effectLst>
                  <a:outerShdw blurRad="38100" dist="38100" dir="2700000" algn="tl">
                    <a:srgbClr val="000000"/>
                  </a:outerShdw>
                </a:effectLst>
              </a:rPr>
              <a:t>UN Gender Inequality Index</a:t>
            </a:r>
            <a:endParaRPr lang="en-US" sz="1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100892062"/>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697538"/>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71354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0"/>
            <a:ext cx="7467600" cy="1295400"/>
          </a:xfrm>
        </p:spPr>
        <p:txBody>
          <a:bodyPr/>
          <a:lstStyle/>
          <a:p>
            <a:pPr eaLnBrk="1" hangingPunct="1">
              <a:defRPr/>
            </a:pPr>
            <a:r>
              <a:rPr lang="en-US" sz="3200" smtClean="0">
                <a:effectLst>
                  <a:outerShdw blurRad="38100" dist="38100" dir="2700000" algn="tl">
                    <a:srgbClr val="000000"/>
                  </a:outerShdw>
                </a:effectLst>
              </a:rPr>
              <a:t>Economic Freedom and </a:t>
            </a:r>
            <a:br>
              <a:rPr lang="en-US" sz="3200" smtClean="0">
                <a:effectLst>
                  <a:outerShdw blurRad="38100" dist="38100" dir="2700000" algn="tl">
                    <a:srgbClr val="000000"/>
                  </a:outerShdw>
                </a:effectLst>
              </a:rPr>
            </a:br>
            <a:r>
              <a:rPr lang="en-US" sz="3200" smtClean="0">
                <a:effectLst>
                  <a:outerShdw blurRad="38100" dist="38100" dir="2700000" algn="tl">
                    <a:srgbClr val="000000"/>
                  </a:outerShdw>
                </a:effectLst>
              </a:rPr>
              <a:t>Life Satisfaction</a:t>
            </a:r>
            <a:endParaRPr lang="en-US" sz="280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022018382"/>
              </p:ext>
            </p:extLst>
          </p:nvPr>
        </p:nvGraphicFramePr>
        <p:xfrm>
          <a:off x="508000" y="1803400"/>
          <a:ext cx="8204200" cy="412115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94591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Graphic spid="2" grpId="0">
        <p:bldAsOne/>
      </p:bldGraphic>
      <p:bldP spid="4198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0" y="0"/>
            <a:ext cx="7696200" cy="1752600"/>
          </a:xfrm>
        </p:spPr>
        <p:txBody>
          <a:bodyPr/>
          <a:lstStyle/>
          <a:p>
            <a:pPr eaLnBrk="1" hangingPunct="1">
              <a:defRPr/>
            </a:pPr>
            <a:r>
              <a:rPr lang="en-US" sz="4000" b="1" dirty="0">
                <a:effectLst>
                  <a:outerShdw blurRad="38100" dist="38100" dir="2700000" algn="tl">
                    <a:srgbClr val="000000"/>
                  </a:outerShdw>
                </a:effectLst>
              </a:rPr>
              <a:t>What is the Economic Freedom of the World Index?</a:t>
            </a:r>
          </a:p>
        </p:txBody>
      </p:sp>
      <p:sp>
        <p:nvSpPr>
          <p:cNvPr id="4099" name="Rectangle 3"/>
          <p:cNvSpPr>
            <a:spLocks noGrp="1" noChangeArrowheads="1"/>
          </p:cNvSpPr>
          <p:nvPr>
            <p:ph type="body" idx="4294967295"/>
          </p:nvPr>
        </p:nvSpPr>
        <p:spPr>
          <a:xfrm>
            <a:off x="457200" y="1600200"/>
            <a:ext cx="8305800" cy="5105400"/>
          </a:xfrm>
          <a:noFill/>
        </p:spPr>
        <p:txBody>
          <a:bodyPr lIns="92075" tIns="46038" rIns="92075" bIns="46038"/>
          <a:lstStyle/>
          <a:p>
            <a:pPr eaLnBrk="1" hangingPunct="1">
              <a:lnSpc>
                <a:spcPct val="90000"/>
              </a:lnSpc>
              <a:buFont typeface="Wingdings" pitchFamily="2" charset="2"/>
              <a:buChar char="§"/>
            </a:pPr>
            <a:endParaRPr lang="en-US" altLang="en-US" sz="2400" smtClean="0"/>
          </a:p>
          <a:p>
            <a:pPr eaLnBrk="1" hangingPunct="1">
              <a:lnSpc>
                <a:spcPct val="90000"/>
              </a:lnSpc>
              <a:buFont typeface="Wingdings" pitchFamily="2" charset="2"/>
              <a:buChar char="§"/>
            </a:pPr>
            <a:r>
              <a:rPr lang="en-US" altLang="en-US" sz="2400" smtClean="0"/>
              <a:t>An annual compilation of data representing factors which make a country economically free</a:t>
            </a:r>
          </a:p>
          <a:p>
            <a:pPr eaLnBrk="1" hangingPunct="1">
              <a:lnSpc>
                <a:spcPct val="90000"/>
              </a:lnSpc>
              <a:buFont typeface="Wingdings" pitchFamily="2" charset="2"/>
              <a:buChar char="§"/>
            </a:pPr>
            <a:r>
              <a:rPr lang="en-US" altLang="en-US" sz="2400" smtClean="0"/>
              <a:t>Authors: James Gwartney, Robert Lawson, and Joshua Hall</a:t>
            </a:r>
          </a:p>
          <a:p>
            <a:pPr eaLnBrk="1" hangingPunct="1">
              <a:lnSpc>
                <a:spcPct val="90000"/>
              </a:lnSpc>
              <a:buFont typeface="Wingdings" pitchFamily="2" charset="2"/>
              <a:buChar char="§"/>
            </a:pPr>
            <a:r>
              <a:rPr lang="en-US" altLang="en-US" sz="2400" smtClean="0"/>
              <a:t>A compendium of 42 government policies affecting economic freedom based on objective data or independent surveys</a:t>
            </a:r>
          </a:p>
          <a:p>
            <a:pPr eaLnBrk="1" hangingPunct="1">
              <a:lnSpc>
                <a:spcPct val="90000"/>
              </a:lnSpc>
              <a:buFont typeface="Wingdings" pitchFamily="2" charset="2"/>
              <a:buChar char="§"/>
            </a:pPr>
            <a:r>
              <a:rPr lang="en-US" altLang="en-US" sz="2400" smtClean="0"/>
              <a:t>A ranking of  156 countries plus Hong Kong, representing 95% of the world’s population, according to the extent to  which they permit their citizens to be economically free</a:t>
            </a:r>
          </a:p>
          <a:p>
            <a:pPr eaLnBrk="1" hangingPunct="1">
              <a:lnSpc>
                <a:spcPct val="90000"/>
              </a:lnSpc>
              <a:buFont typeface="Wingdings" pitchFamily="2" charset="2"/>
              <a:buChar char="§"/>
            </a:pPr>
            <a:r>
              <a:rPr lang="en-US" altLang="en-US" sz="2400" smtClean="0"/>
              <a:t>Now a collaboration of Institutes in 90 nations and territories</a:t>
            </a:r>
          </a:p>
        </p:txBody>
      </p:sp>
    </p:spTree>
    <p:extLst>
      <p:ext uri="{BB962C8B-B14F-4D97-AF65-F5344CB8AC3E}">
        <p14:creationId xmlns:p14="http://schemas.microsoft.com/office/powerpoint/2010/main" val="11453172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990600" y="1905000"/>
            <a:ext cx="7239000" cy="4038600"/>
          </a:xfrm>
        </p:spPr>
        <p:txBody>
          <a:bodyPr/>
          <a:lstStyle/>
          <a:p>
            <a:pPr algn="ctr" eaLnBrk="1" hangingPunct="1">
              <a:buFont typeface="Wingdings" pitchFamily="2" charset="2"/>
              <a:buNone/>
            </a:pPr>
            <a:r>
              <a:rPr lang="en-US" altLang="en-US" b="1" smtClean="0"/>
              <a:t>Economic Freedom</a:t>
            </a:r>
            <a:r>
              <a:rPr lang="en-US" altLang="en-US" smtClean="0"/>
              <a:t> </a:t>
            </a:r>
          </a:p>
          <a:p>
            <a:pPr eaLnBrk="1" hangingPunct="1">
              <a:buFont typeface="Wingdings" pitchFamily="2" charset="2"/>
              <a:buNone/>
            </a:pPr>
            <a:endParaRPr lang="en-US" altLang="en-US" smtClean="0"/>
          </a:p>
          <a:p>
            <a:pPr eaLnBrk="1" hangingPunct="1"/>
            <a:r>
              <a:rPr lang="en-US" altLang="en-US" smtClean="0"/>
              <a:t>Increases prosperity for all</a:t>
            </a:r>
          </a:p>
          <a:p>
            <a:pPr eaLnBrk="1" hangingPunct="1"/>
            <a:r>
              <a:rPr lang="en-US" altLang="en-US" smtClean="0"/>
              <a:t>Reduces poverty </a:t>
            </a:r>
          </a:p>
          <a:p>
            <a:pPr eaLnBrk="1" hangingPunct="1"/>
            <a:r>
              <a:rPr lang="en-US" altLang="en-US" smtClean="0"/>
              <a:t>Increases other freedoms</a:t>
            </a:r>
          </a:p>
          <a:p>
            <a:pPr eaLnBrk="1" hangingPunct="1"/>
            <a:r>
              <a:rPr lang="en-US" altLang="en-US" smtClean="0"/>
              <a:t>Improves quality of life</a:t>
            </a:r>
          </a:p>
          <a:p>
            <a:pPr eaLnBrk="1" hangingPunct="1"/>
            <a:endParaRPr lang="en-US" altLang="en-US" smtClean="0"/>
          </a:p>
          <a:p>
            <a:pPr eaLnBrk="1" hangingPunct="1">
              <a:buFont typeface="Wingdings" pitchFamily="2" charset="2"/>
              <a:buNone/>
            </a:pPr>
            <a:endParaRPr lang="en-US" altLang="en-US" smtClean="0"/>
          </a:p>
        </p:txBody>
      </p:sp>
    </p:spTree>
    <p:extLst>
      <p:ext uri="{BB962C8B-B14F-4D97-AF65-F5344CB8AC3E}">
        <p14:creationId xmlns:p14="http://schemas.microsoft.com/office/powerpoint/2010/main" val="2733739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800" y="285750"/>
            <a:ext cx="7772400" cy="6038850"/>
          </a:xfrm>
        </p:spPr>
        <p:txBody>
          <a:bodyPr/>
          <a:lstStyle/>
          <a:p>
            <a:pPr eaLnBrk="1" hangingPunct="1">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smtClean="0">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www.fraserinstitute.org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30087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228600"/>
            <a:ext cx="7086600" cy="1143000"/>
          </a:xfrm>
        </p:spPr>
        <p:txBody>
          <a:bodyPr/>
          <a:lstStyle/>
          <a:p>
            <a:pPr eaLnBrk="1" hangingPunct="1">
              <a:defRPr/>
            </a:pPr>
            <a:r>
              <a:rPr lang="en-US" sz="4000" b="1" dirty="0">
                <a:effectLst>
                  <a:outerShdw blurRad="38100" dist="38100" dir="2700000" algn="tl">
                    <a:srgbClr val="000000"/>
                  </a:outerShdw>
                </a:effectLst>
              </a:rPr>
              <a:t>What is Economic Freedom</a:t>
            </a:r>
          </a:p>
        </p:txBody>
      </p:sp>
      <p:sp>
        <p:nvSpPr>
          <p:cNvPr id="5123" name="Rectangle 3"/>
          <p:cNvSpPr>
            <a:spLocks noGrp="1" noChangeArrowheads="1"/>
          </p:cNvSpPr>
          <p:nvPr>
            <p:ph type="body" idx="4294967295"/>
          </p:nvPr>
        </p:nvSpPr>
        <p:spPr>
          <a:xfrm>
            <a:off x="838200" y="1600200"/>
            <a:ext cx="7772400" cy="4876800"/>
          </a:xfrm>
        </p:spPr>
        <p:txBody>
          <a:bodyPr/>
          <a:lstStyle/>
          <a:p>
            <a:pPr eaLnBrk="1" hangingPunct="1">
              <a:buFont typeface="Wingdings" pitchFamily="2" charset="2"/>
              <a:buNone/>
            </a:pPr>
            <a:r>
              <a:rPr lang="en-US" altLang="en-US" sz="2800" smtClean="0">
                <a:cs typeface="Times New Roman" pitchFamily="18" charset="0"/>
              </a:rPr>
              <a:t>	Individuals have economic freedom when property they acquire without the use of force, fraud, or theft is protected from physical invasions by others and they are free to use, exchange, or give their property as long as their actions do not violate the identical rights of others. An index of economic freedom should measure the extent to which rightly acquired property is protected and individuals are engaged in voluntary transactions.</a:t>
            </a:r>
          </a:p>
          <a:p>
            <a:pPr eaLnBrk="1" hangingPunct="1">
              <a:buFont typeface="Wingdings" pitchFamily="2" charset="2"/>
              <a:buNone/>
            </a:pPr>
            <a:r>
              <a:rPr lang="en-US" altLang="en-US" sz="2800" smtClean="0">
                <a:cs typeface="Times New Roman" pitchFamily="18" charset="0"/>
              </a:rPr>
              <a:t>				</a:t>
            </a:r>
            <a:r>
              <a:rPr lang="en-US" altLang="en-US" sz="2600" b="1" smtClean="0">
                <a:cs typeface="Times New Roman" pitchFamily="18" charset="0"/>
              </a:rPr>
              <a:t>James Gwartney et al. 1996</a:t>
            </a:r>
          </a:p>
        </p:txBody>
      </p:sp>
    </p:spTree>
    <p:extLst>
      <p:ext uri="{BB962C8B-B14F-4D97-AF65-F5344CB8AC3E}">
        <p14:creationId xmlns:p14="http://schemas.microsoft.com/office/powerpoint/2010/main" val="2838511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7620000" cy="1752600"/>
          </a:xfrm>
        </p:spPr>
        <p:txBody>
          <a:bodyPr/>
          <a:lstStyle/>
          <a:p>
            <a:pPr eaLnBrk="1" hangingPunct="1">
              <a:defRPr/>
            </a:pPr>
            <a:r>
              <a:rPr lang="en-US" sz="3600" b="1" dirty="0">
                <a:effectLst>
                  <a:outerShdw blurRad="38100" dist="38100" dir="2700000" algn="tl">
                    <a:srgbClr val="000000"/>
                  </a:outerShdw>
                </a:effectLst>
              </a:rPr>
              <a:t>Components of the Economic Freedom of the World Index</a:t>
            </a:r>
            <a:r>
              <a:rPr lang="en-US" dirty="0">
                <a:effectLst>
                  <a:outerShdw blurRad="38100" dist="38100" dir="2700000" algn="tl">
                    <a:srgbClr val="000000"/>
                  </a:outerShdw>
                </a:effectLst>
              </a:rPr>
              <a:t> </a:t>
            </a:r>
          </a:p>
        </p:txBody>
      </p:sp>
      <p:sp>
        <p:nvSpPr>
          <p:cNvPr id="6147" name="Rectangle 3"/>
          <p:cNvSpPr>
            <a:spLocks noGrp="1" noChangeArrowheads="1"/>
          </p:cNvSpPr>
          <p:nvPr>
            <p:ph type="body" idx="4294967295"/>
          </p:nvPr>
        </p:nvSpPr>
        <p:spPr>
          <a:xfrm>
            <a:off x="685800" y="1524000"/>
            <a:ext cx="7772400" cy="4800600"/>
          </a:xfrm>
        </p:spPr>
        <p:txBody>
          <a:bodyPr/>
          <a:lstStyle/>
          <a:p>
            <a:pPr eaLnBrk="1" hangingPunct="1">
              <a:lnSpc>
                <a:spcPct val="90000"/>
              </a:lnSpc>
              <a:buFont typeface="Wingdings" pitchFamily="2" charset="2"/>
              <a:buNone/>
            </a:pPr>
            <a:endParaRPr lang="en-US" altLang="en-US" smtClean="0"/>
          </a:p>
          <a:p>
            <a:pPr eaLnBrk="1" hangingPunct="1">
              <a:lnSpc>
                <a:spcPct val="90000"/>
              </a:lnSpc>
            </a:pPr>
            <a:r>
              <a:rPr lang="en-US" altLang="en-US" smtClean="0"/>
              <a:t>Size of government and taxation</a:t>
            </a:r>
          </a:p>
          <a:p>
            <a:pPr eaLnBrk="1" hangingPunct="1">
              <a:lnSpc>
                <a:spcPct val="90000"/>
              </a:lnSpc>
            </a:pPr>
            <a:r>
              <a:rPr lang="en-US" altLang="en-US" smtClean="0"/>
              <a:t>Private property and the rule of law</a:t>
            </a:r>
          </a:p>
          <a:p>
            <a:pPr eaLnBrk="1" hangingPunct="1">
              <a:lnSpc>
                <a:spcPct val="90000"/>
              </a:lnSpc>
            </a:pPr>
            <a:r>
              <a:rPr lang="en-US" altLang="en-US" smtClean="0"/>
              <a:t>Sound money</a:t>
            </a:r>
          </a:p>
          <a:p>
            <a:pPr eaLnBrk="1" hangingPunct="1">
              <a:lnSpc>
                <a:spcPct val="90000"/>
              </a:lnSpc>
            </a:pPr>
            <a:r>
              <a:rPr lang="en-US" altLang="en-US" smtClean="0"/>
              <a:t>Trade regulation and tariffs</a:t>
            </a:r>
          </a:p>
          <a:p>
            <a:pPr eaLnBrk="1" hangingPunct="1">
              <a:lnSpc>
                <a:spcPct val="90000"/>
              </a:lnSpc>
            </a:pPr>
            <a:r>
              <a:rPr lang="en-US" altLang="en-US" smtClean="0"/>
              <a:t>Regulation of business, labour and capital  markets</a:t>
            </a:r>
          </a:p>
        </p:txBody>
      </p:sp>
    </p:spTree>
    <p:extLst>
      <p:ext uri="{BB962C8B-B14F-4D97-AF65-F5344CB8AC3E}">
        <p14:creationId xmlns:p14="http://schemas.microsoft.com/office/powerpoint/2010/main" val="3581854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77788" y="1905000"/>
            <a:ext cx="9066212" cy="1143000"/>
          </a:xfrm>
        </p:spPr>
        <p:txBody>
          <a:bodyPr/>
          <a:lstStyle/>
          <a:p>
            <a:pPr eaLnBrk="1" hangingPunct="1">
              <a:defRPr/>
            </a:pPr>
            <a:r>
              <a:rPr lang="en-US" sz="4000" b="1">
                <a:effectLst>
                  <a:outerShdw blurRad="38100" dist="38100" dir="2700000" algn="tl">
                    <a:srgbClr val="000000"/>
                  </a:outerShdw>
                </a:effectLst>
              </a:rPr>
              <a:t>Talk about making a difference …</a:t>
            </a:r>
          </a:p>
        </p:txBody>
      </p:sp>
    </p:spTree>
    <p:extLst>
      <p:ext uri="{BB962C8B-B14F-4D97-AF65-F5344CB8AC3E}">
        <p14:creationId xmlns:p14="http://schemas.microsoft.com/office/powerpoint/2010/main" val="143054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0" y="1295400"/>
            <a:ext cx="2819400" cy="5280025"/>
          </a:xfrm>
          <a:prstGeom prst="rect">
            <a:avLst/>
          </a:prstGeom>
          <a:noFill/>
          <a:ln w="9525">
            <a:noFill/>
            <a:miter lim="800000"/>
            <a:headEnd type="none" w="sm" len="sm"/>
            <a:tailEnd type="none" w="sm" len="sm"/>
          </a:ln>
          <a:effec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Afghanistan Economic and Legal Studies Organization (AELSO), Afghanistan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Albanian Center for Economic Research (ACER), Albania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Fundación Libertad, Argentina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Centre of Political, Legal and Economic Researches and Forecasting (PLERF), Armenia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Institute of Public Affairs, Australia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TIGRA®, Austria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Economic and Political Research, Azerbaijan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Nassau Institute, Bahamas</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Making Our Economy Right (MOER), Bangladesh</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Scientific Research Mises Center, Belarus</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Centre for the New Europe, Belgium</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Politicas Publicas para la Libertad (POPULI), Bolivia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Liberal do Rio de Janeiro, Brazil</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Institute for Market Economics, Bulgaria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Le Centre des Affaires Humaines (CEDAH), Burkina Faso</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Cambodia Institute of  Development Study, Cambodia </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Libertad y Desarrollo, Chile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China &amp; Globalization, China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de Ciencia Politica, Colombia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para la Libertad y el Análisis de Políticas, Costa Rica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Audace Institut Afrique, Côte d’Ivoire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Institute of Economics, Croatia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Liberální Institut, Czech Republic</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Politiske Studier (CEPOS), Denmark</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Fundación Economía y Desarrollo Inc, Dominican Republic</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Ecuatoriano de Economía Política, Ecuador</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 Economique Molinari, France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Society for Disseminating Economic Knowledge: New Economic School, Georgia</a:t>
            </a:r>
          </a:p>
          <a:p>
            <a:pPr algn="l" fontAlgn="base">
              <a:spcBef>
                <a:spcPct val="0"/>
              </a:spcBef>
              <a:spcAft>
                <a:spcPct val="0"/>
              </a:spcAft>
              <a:defRPr/>
            </a:pPr>
            <a:endParaRPr lang="en-CA" sz="900" b="1" smtClean="0">
              <a:solidFill>
                <a:srgbClr val="000000"/>
              </a:solidFill>
              <a:effectLst>
                <a:outerShdw blurRad="38100" dist="38100" dir="2700000" algn="tl">
                  <a:srgbClr val="000000"/>
                </a:outerShdw>
              </a:effectLst>
            </a:endParaRPr>
          </a:p>
        </p:txBody>
      </p:sp>
      <p:sp>
        <p:nvSpPr>
          <p:cNvPr id="197635" name="Text Box 3"/>
          <p:cNvSpPr txBox="1">
            <a:spLocks noChangeArrowheads="1"/>
          </p:cNvSpPr>
          <p:nvPr/>
        </p:nvSpPr>
        <p:spPr bwMode="auto">
          <a:xfrm>
            <a:off x="6096000" y="1524000"/>
            <a:ext cx="3048000" cy="5006975"/>
          </a:xfrm>
          <a:prstGeom prst="rect">
            <a:avLst/>
          </a:prstGeom>
          <a:noFill/>
          <a:ln w="9525">
            <a:noFill/>
            <a:miter lim="800000"/>
            <a:headEnd type="none" w="sm" len="sm"/>
            <a:tailEnd type="none" w="sm" len="sm"/>
          </a:ln>
          <a:effec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Initiative for Public Policy Analysis,  Nigeria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Business and Society Incorporated  (Civita), Norway </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International Research Foundation (IRF), Oman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Alternate Solutions Institute, Pakistan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Pal-Think for Strategic Studies, Palestine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Fundación Libertad, Panama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Centro de Investigación y Estudios Legales (CITEL), Peru</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Center for Research and Communication, Philippines</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Centrum im. Adama Smitha, Poland</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Causa Liberal, Portugal</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Romania Think Tank, Romania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Institute of Economic Analysis, Russia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Free Market Center (FMC), Serbia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F.A. Hayek Foundation, Slovak Republic</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Free Market Foundation of Southern Africa, South Africa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Fundacio Catalunya, Spain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Pathfinder Foundation, Sri Lanka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Nile Institute of Economic Studies, Sudan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Timbro, Sweden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Liberales Institut, Switzerland</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Tajikistan Free Market Centre, Tajikistan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Arthur Lok Jack Graduate School of Business, The University of the West Indies, Trinidad and Tobago</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Association for Liberal Thinking, Turkey</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Ukrainian Center for Independent Political Research, Ukraine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Institute of Economic Affairs (IEA), United Kingdom</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CATO Institute, USA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Centre for the Dissemination of Economic Knowledge (CEDICE), Venezuela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Research Center for Entrepreneurship Development, Vietnam</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Zambia Institute for Public Policy Analysis (ZIPPA), Zambia</a:t>
            </a:r>
          </a:p>
        </p:txBody>
      </p:sp>
      <p:sp>
        <p:nvSpPr>
          <p:cNvPr id="8196" name="Rectangle 4"/>
          <p:cNvSpPr>
            <a:spLocks noChangeArrowheads="1"/>
          </p:cNvSpPr>
          <p:nvPr/>
        </p:nvSpPr>
        <p:spPr bwMode="auto">
          <a:xfrm>
            <a:off x="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800" b="1" u="sng">
                <a:solidFill>
                  <a:srgbClr val="808080"/>
                </a:solidFill>
                <a:cs typeface="Times New Roman" pitchFamily="18" charset="0"/>
              </a:rPr>
              <a:t>Member Institutes of Economic Freedom of The World Network</a:t>
            </a:r>
            <a:endParaRPr lang="en-US" altLang="en-US" sz="2800" b="1" u="sng">
              <a:solidFill>
                <a:srgbClr val="808080"/>
              </a:solidFill>
            </a:endParaRPr>
          </a:p>
        </p:txBody>
      </p:sp>
      <p:sp>
        <p:nvSpPr>
          <p:cNvPr id="197637" name="Rectangle 5"/>
          <p:cNvSpPr>
            <a:spLocks noChangeArrowheads="1"/>
          </p:cNvSpPr>
          <p:nvPr/>
        </p:nvSpPr>
        <p:spPr bwMode="auto">
          <a:xfrm>
            <a:off x="2895600" y="1295400"/>
            <a:ext cx="3200400" cy="5006975"/>
          </a:xfrm>
          <a:prstGeom prst="rect">
            <a:avLst/>
          </a:prstGeom>
          <a:noFill/>
          <a:ln w="9525">
            <a:noFill/>
            <a:miter lim="800000"/>
            <a:headEnd/>
            <a:tailEnd/>
          </a:ln>
          <a:effectLst/>
        </p:spPr>
        <p:txBody>
          <a:bodyPr>
            <a:spAutoFit/>
          </a:bodyPr>
          <a:lstStyle/>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Liberales Institut, Germany</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Institute of Economic Affairs, Ghana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de Investigaciones Económicas Nacionales, Guatemala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InafEcon-Institute of African Economics, Guinea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Institut de Recherche pour la Liberté Economique et la Prospérité (IRLEP), Haiti</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de Investigaciones Economicas y Sociales (CIES), Honduras</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Hong Kong Centre for Economic Research, Hong Kong</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Szazadveg Foundation, Hungary</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Centre for Social and Economic Research (RSE), Iceland</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Centre for Civil Society, India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Institute for Development of Economics and Finance, Indonesia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Open Republic Institute, Ireland</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Jerusalem Institute for Market Studies, Israel</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Einaudi, Italy</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Young Entrepreneurs Association, Jordan</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Central Asian Free Market Institute, Kazakhstan</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African Research Center for Public Policy and Market Process, Kenya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Center for Free Enterprise, Korea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Group for Legal and Political Studies, Kosovo</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Economic Policy Institute-Bishkek Consensus, Kyrgyz Republic</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Lithuanian Free Market Institute, Lithuania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D'Letzeburger Land, Luxembourg</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Institute for Democracy and Economic Affairs (IDEAS), Malaysia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de Investigación para el Desarrollo A.C., Mexico</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Open Society Forum, Mongolia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Center for Entrepreneurship and Economic Development, Montenegro</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Prosperity Foundation, Nepal</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New Zealand Business Roundtable, New Zealand</a:t>
            </a:r>
          </a:p>
        </p:txBody>
      </p:sp>
    </p:spTree>
    <p:extLst>
      <p:ext uri="{BB962C8B-B14F-4D97-AF65-F5344CB8AC3E}">
        <p14:creationId xmlns:p14="http://schemas.microsoft.com/office/powerpoint/2010/main" val="33695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04800" y="381000"/>
            <a:ext cx="7467600" cy="1143000"/>
          </a:xfrm>
        </p:spPr>
        <p:txBody>
          <a:bodyPr/>
          <a:lstStyle/>
          <a:p>
            <a:pPr eaLnBrk="1" hangingPunct="1">
              <a:defRPr/>
            </a:pPr>
            <a:r>
              <a:rPr lang="en-US" b="1">
                <a:effectLst>
                  <a:outerShdw blurRad="38100" dist="38100" dir="2700000" algn="tl">
                    <a:srgbClr val="000000"/>
                  </a:outerShdw>
                </a:effectLst>
              </a:rPr>
              <a:t>Why is Economic Freedom Important?</a:t>
            </a:r>
          </a:p>
        </p:txBody>
      </p:sp>
      <p:sp>
        <p:nvSpPr>
          <p:cNvPr id="20483" name="Rectangle 3"/>
          <p:cNvSpPr>
            <a:spLocks noGrp="1" noChangeArrowheads="1"/>
          </p:cNvSpPr>
          <p:nvPr>
            <p:ph type="body" idx="4294967295"/>
          </p:nvPr>
        </p:nvSpPr>
        <p:spPr>
          <a:xfrm>
            <a:off x="457200" y="1981200"/>
            <a:ext cx="8229600" cy="4525963"/>
          </a:xfrm>
          <a:noFill/>
        </p:spPr>
        <p:txBody>
          <a:bodyPr lIns="92075" tIns="46038" rIns="92075" bIns="46038"/>
          <a:lstStyle/>
          <a:p>
            <a:pPr eaLnBrk="1" hangingPunct="1"/>
            <a:r>
              <a:rPr lang="en-US" altLang="en-US" smtClean="0"/>
              <a:t>Economic rights are fundamental rights in the sense that without them there can be no political freedom or civil freedoms</a:t>
            </a:r>
          </a:p>
          <a:p>
            <a:pPr eaLnBrk="1" hangingPunct="1"/>
            <a:r>
              <a:rPr lang="en-US" altLang="en-US" smtClean="0"/>
              <a:t>They are a prerequisite for growth and development</a:t>
            </a:r>
          </a:p>
          <a:p>
            <a:pPr eaLnBrk="1" hangingPunct="1"/>
            <a:r>
              <a:rPr lang="en-US" altLang="en-US" smtClean="0"/>
              <a:t>They are a prerequisite for broader human development</a:t>
            </a:r>
          </a:p>
        </p:txBody>
      </p:sp>
    </p:spTree>
    <p:extLst>
      <p:ext uri="{BB962C8B-B14F-4D97-AF65-F5344CB8AC3E}">
        <p14:creationId xmlns:p14="http://schemas.microsoft.com/office/powerpoint/2010/main" val="189543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81000" y="2667000"/>
            <a:ext cx="8153400" cy="1143000"/>
          </a:xfrm>
        </p:spPr>
        <p:txBody>
          <a:bodyPr/>
          <a:lstStyle/>
          <a:p>
            <a:pPr eaLnBrk="1" hangingPunct="1">
              <a:defRPr/>
            </a:pPr>
            <a:r>
              <a:rPr lang="en-US" smtClean="0">
                <a:effectLst>
                  <a:outerShdw blurRad="38100" dist="38100" dir="2700000" algn="tl">
                    <a:srgbClr val="000000"/>
                  </a:outerShdw>
                </a:effectLst>
              </a:rPr>
              <a:t>The impact on prosperity</a:t>
            </a:r>
            <a:br>
              <a:rPr lang="en-US" smtClean="0">
                <a:effectLst>
                  <a:outerShdw blurRad="38100" dist="38100" dir="2700000" algn="tl">
                    <a:srgbClr val="000000"/>
                  </a:outerShdw>
                </a:effectLst>
              </a:rPr>
            </a:br>
            <a:r>
              <a:rPr lang="en-US" smtClean="0">
                <a:effectLst>
                  <a:outerShdw blurRad="38100" dist="38100" dir="2700000" algn="tl">
                    <a:srgbClr val="000000"/>
                  </a:outerShdw>
                </a:effectLst>
              </a:rPr>
              <a:t> and development</a:t>
            </a:r>
          </a:p>
        </p:txBody>
      </p:sp>
    </p:spTree>
    <p:extLst>
      <p:ext uri="{BB962C8B-B14F-4D97-AF65-F5344CB8AC3E}">
        <p14:creationId xmlns:p14="http://schemas.microsoft.com/office/powerpoint/2010/main" val="331424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81000" y="152400"/>
            <a:ext cx="7239000" cy="990600"/>
          </a:xfrm>
        </p:spPr>
        <p:txBody>
          <a:bodyPr/>
          <a:lstStyle/>
          <a:p>
            <a:pPr eaLnBrk="1" hangingPunct="1">
              <a:defRPr/>
            </a:pPr>
            <a:r>
              <a:rPr lang="en-US" sz="3600" dirty="0">
                <a:effectLst>
                  <a:outerShdw blurRad="38100" dist="38100" dir="2700000" algn="tl">
                    <a:srgbClr val="000000"/>
                  </a:outerShdw>
                </a:effectLst>
              </a:rPr>
              <a:t>Per Capita Income and Economic Freedom Quartile</a:t>
            </a:r>
            <a:br>
              <a:rPr lang="en-US" sz="3600" dirty="0">
                <a:effectLst>
                  <a:outerShdw blurRad="38100" dist="38100" dir="2700000" algn="tl">
                    <a:srgbClr val="000000"/>
                  </a:outerShdw>
                </a:effectLst>
              </a:rPr>
            </a:br>
            <a:r>
              <a:rPr lang="en-US" sz="1200" dirty="0">
                <a:effectLst>
                  <a:outerShdw blurRad="38100" dist="38100" dir="2700000" algn="tl">
                    <a:srgbClr val="000000"/>
                  </a:outerShdw>
                </a:effectLst>
              </a:rPr>
              <a:t>(constant 2011 international $), 2015</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126907547"/>
              </p:ext>
            </p:extLst>
          </p:nvPr>
        </p:nvGraphicFramePr>
        <p:xfrm>
          <a:off x="7938" y="1092200"/>
          <a:ext cx="91186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562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109309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4228</TotalTime>
  <Words>972</Words>
  <Application>Microsoft Office PowerPoint</Application>
  <PresentationFormat>On-screen Show (4:3)</PresentationFormat>
  <Paragraphs>151</Paragraphs>
  <Slides>21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Clip</vt:lpstr>
      <vt:lpstr>  Economic Freedom of the World 2017 Annual Report  September 2017</vt:lpstr>
      <vt:lpstr>What is the Economic Freedom of the World Index?</vt:lpstr>
      <vt:lpstr>What is Economic Freedom</vt:lpstr>
      <vt:lpstr>Components of the Economic Freedom of the World Index </vt:lpstr>
      <vt:lpstr>Talk about making a difference …</vt:lpstr>
      <vt:lpstr>PowerPoint Presentation</vt:lpstr>
      <vt:lpstr>Why is Economic Freedom Important?</vt:lpstr>
      <vt:lpstr>The impact on prosperity  and development</vt:lpstr>
      <vt:lpstr>Per Capita Income and Economic Freedom Quartile (constant 2011 international $), 2015</vt:lpstr>
      <vt:lpstr>Per Capita GDP Growth </vt:lpstr>
      <vt:lpstr>Economic Freedom, the Poor, and Inequality</vt:lpstr>
      <vt:lpstr>Income Share of the Poorest 10% and Economic Freedom </vt:lpstr>
      <vt:lpstr>Income of the Poorest 10% and Economic Freedom </vt:lpstr>
      <vt:lpstr>PowerPoint Presentation</vt:lpstr>
      <vt:lpstr>Economic Freedom and Political Rights </vt:lpstr>
      <vt:lpstr>Economic Freedom and Civil Rights </vt:lpstr>
      <vt:lpstr>PowerPoint Presentation</vt:lpstr>
      <vt:lpstr>UN Gender Inequality Index</vt:lpstr>
      <vt:lpstr>Economic Freedom and  Life Satisfaction</vt:lpstr>
      <vt:lpstr>PowerPoint Presentation</vt:lpstr>
      <vt:lpstr>     www.fraserinstitute.org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Freedom in Central America    Presentation of the  Economic Freedom of the World 2015 Report  Central American Edition</dc:title>
  <dc:creator>reviewer 1</dc:creator>
  <cp:lastModifiedBy>reviewer 1</cp:lastModifiedBy>
  <cp:revision>107</cp:revision>
  <dcterms:created xsi:type="dcterms:W3CDTF">2015-10-13T14:59:23Z</dcterms:created>
  <dcterms:modified xsi:type="dcterms:W3CDTF">2017-09-23T05:18:15Z</dcterms:modified>
</cp:coreProperties>
</file>